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350" r:id="rId4"/>
    <p:sldId id="345" r:id="rId5"/>
    <p:sldId id="258" r:id="rId6"/>
    <p:sldId id="259" r:id="rId7"/>
    <p:sldId id="260" r:id="rId8"/>
    <p:sldId id="261" r:id="rId9"/>
    <p:sldId id="346" r:id="rId10"/>
    <p:sldId id="262" r:id="rId11"/>
    <p:sldId id="263" r:id="rId12"/>
    <p:sldId id="264" r:id="rId13"/>
    <p:sldId id="265" r:id="rId14"/>
    <p:sldId id="347" r:id="rId15"/>
    <p:sldId id="267" r:id="rId16"/>
    <p:sldId id="266" r:id="rId17"/>
    <p:sldId id="268" r:id="rId18"/>
    <p:sldId id="269" r:id="rId19"/>
    <p:sldId id="270" r:id="rId20"/>
    <p:sldId id="348" r:id="rId21"/>
    <p:sldId id="271" r:id="rId22"/>
    <p:sldId id="272" r:id="rId23"/>
    <p:sldId id="278" r:id="rId24"/>
    <p:sldId id="273" r:id="rId25"/>
    <p:sldId id="274" r:id="rId26"/>
    <p:sldId id="275" r:id="rId27"/>
    <p:sldId id="276" r:id="rId28"/>
    <p:sldId id="279" r:id="rId29"/>
    <p:sldId id="280" r:id="rId30"/>
    <p:sldId id="281" r:id="rId31"/>
    <p:sldId id="282" r:id="rId32"/>
    <p:sldId id="283" r:id="rId33"/>
    <p:sldId id="361" r:id="rId34"/>
    <p:sldId id="330" r:id="rId35"/>
    <p:sldId id="349" r:id="rId36"/>
    <p:sldId id="351" r:id="rId37"/>
    <p:sldId id="374" r:id="rId38"/>
    <p:sldId id="375" r:id="rId39"/>
    <p:sldId id="304" r:id="rId40"/>
    <p:sldId id="305" r:id="rId41"/>
    <p:sldId id="306" r:id="rId42"/>
    <p:sldId id="307" r:id="rId43"/>
    <p:sldId id="308" r:id="rId44"/>
    <p:sldId id="309" r:id="rId45"/>
    <p:sldId id="310" r:id="rId46"/>
    <p:sldId id="373" r:id="rId47"/>
    <p:sldId id="312" r:id="rId48"/>
    <p:sldId id="313" r:id="rId49"/>
    <p:sldId id="315" r:id="rId50"/>
    <p:sldId id="316" r:id="rId51"/>
    <p:sldId id="321" r:id="rId52"/>
    <p:sldId id="322" r:id="rId53"/>
    <p:sldId id="323" r:id="rId54"/>
    <p:sldId id="324" r:id="rId55"/>
    <p:sldId id="325" r:id="rId56"/>
    <p:sldId id="326" r:id="rId57"/>
    <p:sldId id="354" r:id="rId58"/>
    <p:sldId id="358" r:id="rId59"/>
    <p:sldId id="359" r:id="rId60"/>
    <p:sldId id="311" r:id="rId61"/>
    <p:sldId id="360" r:id="rId62"/>
    <p:sldId id="369" r:id="rId63"/>
    <p:sldId id="370" r:id="rId64"/>
    <p:sldId id="371" r:id="rId65"/>
    <p:sldId id="378" r:id="rId66"/>
    <p:sldId id="340" r:id="rId67"/>
    <p:sldId id="353" r:id="rId68"/>
    <p:sldId id="352" r:id="rId69"/>
    <p:sldId id="288" r:id="rId70"/>
    <p:sldId id="284" r:id="rId71"/>
    <p:sldId id="285" r:id="rId72"/>
    <p:sldId id="286" r:id="rId73"/>
    <p:sldId id="287" r:id="rId74"/>
    <p:sldId id="289" r:id="rId75"/>
    <p:sldId id="290" r:id="rId76"/>
    <p:sldId id="291" r:id="rId77"/>
    <p:sldId id="292" r:id="rId78"/>
    <p:sldId id="355" r:id="rId79"/>
    <p:sldId id="296" r:id="rId80"/>
    <p:sldId id="297" r:id="rId81"/>
    <p:sldId id="299" r:id="rId82"/>
    <p:sldId id="300" r:id="rId83"/>
    <p:sldId id="301" r:id="rId84"/>
    <p:sldId id="302" r:id="rId85"/>
    <p:sldId id="303" r:id="rId86"/>
    <p:sldId id="317" r:id="rId87"/>
    <p:sldId id="318" r:id="rId88"/>
    <p:sldId id="382" r:id="rId89"/>
    <p:sldId id="319" r:id="rId90"/>
    <p:sldId id="383" r:id="rId91"/>
    <p:sldId id="320" r:id="rId92"/>
    <p:sldId id="356" r:id="rId93"/>
    <p:sldId id="293" r:id="rId94"/>
    <p:sldId id="294" r:id="rId95"/>
    <p:sldId id="295" r:id="rId96"/>
    <p:sldId id="341" r:id="rId97"/>
    <p:sldId id="379" r:id="rId98"/>
    <p:sldId id="380" r:id="rId99"/>
    <p:sldId id="357" r:id="rId100"/>
    <p:sldId id="327" r:id="rId101"/>
    <p:sldId id="328" r:id="rId102"/>
    <p:sldId id="372" r:id="rId103"/>
    <p:sldId id="376" r:id="rId104"/>
    <p:sldId id="381" r:id="rId105"/>
    <p:sldId id="329" r:id="rId10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snapToGrid="0">
      <p:cViewPr varScale="1">
        <p:scale>
          <a:sx n="107" d="100"/>
          <a:sy n="107" d="100"/>
        </p:scale>
        <p:origin x="8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3/20/2025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‹Nº›</a:t>
            </a:fld>
            <a:endParaRPr lang="en-US" dirty="0"/>
          </a:p>
        </p:txBody>
      </p:sp>
    </p:spTree>
    <p:extLst>
      <p:ext uri="{BB962C8B-B14F-4D97-AF65-F5344CB8AC3E}">
        <p14:creationId xmlns:p14="http://schemas.microsoft.com/office/powerpoint/2010/main" val="230980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3/20/2025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6889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3/20/2025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802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3/20/2025</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8041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3/20/2025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4672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3/20/2025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406318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3/20/2025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63229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3/20/2025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62942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3/20/2025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86556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3/20/2025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47262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3/20/2025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7253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3/20/2025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‹Nº›</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54605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s61a.org/" TargetMode="Externa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hyperlink" Target="https://wesmckinney.com/book/data-cleaning.html#text_string_methods" TargetMode="External"/><Relationship Id="rId13" Type="http://schemas.openxmlformats.org/officeDocument/2006/relationships/image" Target="../media/image107.svg"/><Relationship Id="rId3" Type="http://schemas.openxmlformats.org/officeDocument/2006/relationships/image" Target="../media/image105.svg"/><Relationship Id="rId7" Type="http://schemas.openxmlformats.org/officeDocument/2006/relationships/hyperlink" Target="https://gitlab.uzh.ch/zi-it-training/appb/appb_dp_hs21/-/tree/master/" TargetMode="External"/><Relationship Id="rId12"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https://gitlab.uzh.ch/zi-it-training/appb/APPB2_HS22" TargetMode="External"/><Relationship Id="rId11" Type="http://schemas.openxmlformats.org/officeDocument/2006/relationships/hyperlink" Target="https://inferentialthinking.com/chapters/intro.html" TargetMode="External"/><Relationship Id="rId5" Type="http://schemas.openxmlformats.org/officeDocument/2006/relationships/image" Target="../media/image5.svg"/><Relationship Id="rId10" Type="http://schemas.openxmlformats.org/officeDocument/2006/relationships/hyperlink" Target="http://composingprograms.com/" TargetMode="External"/><Relationship Id="rId4" Type="http://schemas.openxmlformats.org/officeDocument/2006/relationships/image" Target="../media/image4.png"/><Relationship Id="rId9" Type="http://schemas.openxmlformats.org/officeDocument/2006/relationships/hyperlink" Target="https://stackoverflow.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ferentialthinking.com/chapters/intro.html" TargetMode="External"/><Relationship Id="rId2" Type="http://schemas.openxmlformats.org/officeDocument/2006/relationships/slideLayout" Target="../slideLayouts/slideLayout2.xml"/><Relationship Id="rId1" Type="http://schemas.openxmlformats.org/officeDocument/2006/relationships/video" Target="https://www.youtube.com/embed/hYvcoRkAkOU?feature=oembed"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inferentialthinking.com/chapters/03/programming-in-python.html" TargetMode="External"/><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www.perplexity.ai/search/1943c75f-f5c0-4846-9d20-c9d74acbc840?s=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esmckinney.com/book/data-cleaning.html#text_string_metho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realpython.com/python-string-formatting/"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2.xml"/><Relationship Id="rId1" Type="http://schemas.openxmlformats.org/officeDocument/2006/relationships/video" Target="https://www.youtube.com/embed/dHANJ4l6fwA?feature=oembed"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video" Target="https://www.youtube.com/embed/BPdyZpXW9F8?feature=oembed"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w3schools.com/python/python_while_loops.asp"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hyperlink" Target="https://www.codecademy.com/enrolled/courses/learn-c-plus-plus"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E5816805-065A-D119-F166-B6F3D3ACBB66}"/>
              </a:ext>
            </a:extLst>
          </p:cNvPr>
          <p:cNvSpPr>
            <a:spLocks noGrp="1"/>
          </p:cNvSpPr>
          <p:nvPr>
            <p:ph type="ctrTitle"/>
          </p:nvPr>
        </p:nvSpPr>
        <p:spPr>
          <a:xfrm>
            <a:off x="777239" y="1122363"/>
            <a:ext cx="5047488" cy="2387600"/>
          </a:xfrm>
        </p:spPr>
        <p:txBody>
          <a:bodyPr>
            <a:normAutofit/>
          </a:bodyPr>
          <a:lstStyle/>
          <a:p>
            <a:pPr algn="l"/>
            <a:r>
              <a:rPr lang="en-GB" b="1" dirty="0"/>
              <a:t>Python Basics</a:t>
            </a:r>
            <a:endParaRPr lang="en-CH" b="1" dirty="0"/>
          </a:p>
        </p:txBody>
      </p:sp>
      <p:sp>
        <p:nvSpPr>
          <p:cNvPr id="3" name="Subtitle 2">
            <a:extLst>
              <a:ext uri="{FF2B5EF4-FFF2-40B4-BE49-F238E27FC236}">
                <a16:creationId xmlns:a16="http://schemas.microsoft.com/office/drawing/2014/main" id="{5F42B458-6786-446F-4D86-68F57810E338}"/>
              </a:ext>
            </a:extLst>
          </p:cNvPr>
          <p:cNvSpPr>
            <a:spLocks noGrp="1"/>
          </p:cNvSpPr>
          <p:nvPr>
            <p:ph type="subTitle" idx="1"/>
          </p:nvPr>
        </p:nvSpPr>
        <p:spPr>
          <a:xfrm>
            <a:off x="777239" y="3602038"/>
            <a:ext cx="5047488" cy="1655762"/>
          </a:xfrm>
        </p:spPr>
        <p:txBody>
          <a:bodyPr>
            <a:normAutofit/>
          </a:bodyPr>
          <a:lstStyle/>
          <a:p>
            <a:pPr algn="l"/>
            <a:r>
              <a:rPr lang="en-GB" b="1" dirty="0">
                <a:solidFill>
                  <a:schemeClr val="accent2">
                    <a:lumMod val="60000"/>
                    <a:lumOff val="40000"/>
                  </a:schemeClr>
                </a:solidFill>
              </a:rPr>
              <a:t>Instructor: Elena Fernández </a:t>
            </a:r>
            <a:r>
              <a:rPr lang="en-GB" b="1" dirty="0" err="1">
                <a:solidFill>
                  <a:schemeClr val="accent2">
                    <a:lumMod val="60000"/>
                    <a:lumOff val="40000"/>
                  </a:schemeClr>
                </a:solidFill>
              </a:rPr>
              <a:t>Fernández</a:t>
            </a:r>
            <a:endParaRPr lang="en-CH" b="1" dirty="0">
              <a:solidFill>
                <a:schemeClr val="accent2">
                  <a:lumMod val="60000"/>
                  <a:lumOff val="40000"/>
                </a:schemeClr>
              </a:solidFill>
            </a:endParaRPr>
          </a:p>
        </p:txBody>
      </p:sp>
      <p:grpSp>
        <p:nvGrpSpPr>
          <p:cNvPr id="15"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3" descr="Computer script on a screen">
            <a:extLst>
              <a:ext uri="{FF2B5EF4-FFF2-40B4-BE49-F238E27FC236}">
                <a16:creationId xmlns:a16="http://schemas.microsoft.com/office/drawing/2014/main" id="{9EE1B786-D80F-8F9C-1814-E121C3661813}"/>
              </a:ext>
            </a:extLst>
          </p:cNvPr>
          <p:cNvPicPr>
            <a:picLocks noChangeAspect="1"/>
          </p:cNvPicPr>
          <p:nvPr/>
        </p:nvPicPr>
        <p:blipFill rotWithShape="1">
          <a:blip r:embed="rId2"/>
          <a:srcRect r="33251"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1456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9BA3-93F4-1A5A-D6CA-24660F21223D}"/>
              </a:ext>
            </a:extLst>
          </p:cNvPr>
          <p:cNvSpPr>
            <a:spLocks noGrp="1"/>
          </p:cNvSpPr>
          <p:nvPr>
            <p:ph type="title"/>
          </p:nvPr>
        </p:nvSpPr>
        <p:spPr/>
        <p:txBody>
          <a:bodyPr/>
          <a:lstStyle/>
          <a:p>
            <a:r>
              <a:rPr lang="en-GB" b="1" dirty="0"/>
              <a:t>What is Computer Science?</a:t>
            </a:r>
            <a:endParaRPr lang="en-CH" b="1" dirty="0"/>
          </a:p>
        </p:txBody>
      </p:sp>
      <p:sp>
        <p:nvSpPr>
          <p:cNvPr id="3" name="Content Placeholder 2">
            <a:extLst>
              <a:ext uri="{FF2B5EF4-FFF2-40B4-BE49-F238E27FC236}">
                <a16:creationId xmlns:a16="http://schemas.microsoft.com/office/drawing/2014/main" id="{1D74BBE0-2B55-F702-F62D-3D59D2C5BBAB}"/>
              </a:ext>
            </a:extLst>
          </p:cNvPr>
          <p:cNvSpPr>
            <a:spLocks noGrp="1"/>
          </p:cNvSpPr>
          <p:nvPr>
            <p:ph idx="1"/>
          </p:nvPr>
        </p:nvSpPr>
        <p:spPr/>
        <p:txBody>
          <a:bodyPr/>
          <a:lstStyle/>
          <a:p>
            <a:pPr marL="0" indent="0">
              <a:buNone/>
            </a:pPr>
            <a:r>
              <a:rPr lang="en-GB" dirty="0"/>
              <a:t>                                                </a:t>
            </a:r>
          </a:p>
          <a:p>
            <a:pPr marL="0" indent="0">
              <a:buNone/>
            </a:pPr>
            <a:r>
              <a:rPr lang="en-GB" dirty="0"/>
              <a:t>                                                </a:t>
            </a:r>
          </a:p>
          <a:p>
            <a:pPr marL="0" indent="0">
              <a:buNone/>
            </a:pPr>
            <a:r>
              <a:rPr lang="en-GB" dirty="0">
                <a:solidFill>
                  <a:schemeClr val="accent2"/>
                </a:solidFill>
              </a:rPr>
              <a:t>                                            </a:t>
            </a:r>
            <a:r>
              <a:rPr lang="en-GB" b="1" dirty="0">
                <a:solidFill>
                  <a:schemeClr val="accent2"/>
                </a:solidFill>
              </a:rPr>
              <a:t>What problems can be solved using computation</a:t>
            </a:r>
          </a:p>
          <a:p>
            <a:pPr marL="0" indent="0">
              <a:buNone/>
            </a:pPr>
            <a:r>
              <a:rPr lang="en-GB" dirty="0"/>
              <a:t>         The study of              How to solve those problems, and</a:t>
            </a:r>
          </a:p>
          <a:p>
            <a:pPr marL="0" indent="0">
              <a:buNone/>
            </a:pPr>
            <a:r>
              <a:rPr lang="en-GB" dirty="0"/>
              <a:t>                                             What techniques lead to effective solutions</a:t>
            </a:r>
            <a:endParaRPr lang="en-CH" dirty="0"/>
          </a:p>
        </p:txBody>
      </p:sp>
      <p:sp>
        <p:nvSpPr>
          <p:cNvPr id="4" name="Left Brace 3">
            <a:extLst>
              <a:ext uri="{FF2B5EF4-FFF2-40B4-BE49-F238E27FC236}">
                <a16:creationId xmlns:a16="http://schemas.microsoft.com/office/drawing/2014/main" id="{2120D6A2-ABAA-9105-0E4D-065A940F920E}"/>
              </a:ext>
            </a:extLst>
          </p:cNvPr>
          <p:cNvSpPr/>
          <p:nvPr/>
        </p:nvSpPr>
        <p:spPr>
          <a:xfrm>
            <a:off x="2763520" y="2194560"/>
            <a:ext cx="65024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7" name="TextBox 6">
            <a:extLst>
              <a:ext uri="{FF2B5EF4-FFF2-40B4-BE49-F238E27FC236}">
                <a16:creationId xmlns:a16="http://schemas.microsoft.com/office/drawing/2014/main" id="{ABB8A983-DCDF-7C45-7FAD-6BA23B369D2F}"/>
              </a:ext>
            </a:extLst>
          </p:cNvPr>
          <p:cNvSpPr txBox="1"/>
          <p:nvPr/>
        </p:nvSpPr>
        <p:spPr>
          <a:xfrm>
            <a:off x="467360" y="5573236"/>
            <a:ext cx="3261360" cy="738664"/>
          </a:xfrm>
          <a:prstGeom prst="rect">
            <a:avLst/>
          </a:prstGeom>
          <a:noFill/>
        </p:spPr>
        <p:txBody>
          <a:bodyPr wrap="square" rtlCol="0">
            <a:spAutoFit/>
          </a:bodyPr>
          <a:lstStyle/>
          <a:p>
            <a:r>
              <a:rPr lang="en-GB" sz="1400" b="1" dirty="0"/>
              <a:t>Reference</a:t>
            </a:r>
            <a:r>
              <a:rPr lang="en-GB" sz="1400" dirty="0"/>
              <a:t>: CS61A Structure and Interpretation of Computer Programs, UC Berkeley. (</a:t>
            </a:r>
            <a:r>
              <a:rPr lang="en-GB" sz="1400" dirty="0">
                <a:hlinkClick r:id="rId2"/>
              </a:rPr>
              <a:t>https://cs61a.org/</a:t>
            </a:r>
            <a:r>
              <a:rPr lang="en-GB" sz="1400" dirty="0"/>
              <a:t>) </a:t>
            </a:r>
            <a:endParaRPr lang="en-CH" sz="1400" dirty="0"/>
          </a:p>
        </p:txBody>
      </p:sp>
      <p:pic>
        <p:nvPicPr>
          <p:cNvPr id="6" name="Graphic 5" descr="Internet outline">
            <a:extLst>
              <a:ext uri="{FF2B5EF4-FFF2-40B4-BE49-F238E27FC236}">
                <a16:creationId xmlns:a16="http://schemas.microsoft.com/office/drawing/2014/main" id="{AC2A91EE-A97F-41CD-A463-6531D19E8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590" y="2992596"/>
            <a:ext cx="2580640" cy="2580640"/>
          </a:xfrm>
          <a:prstGeom prst="rect">
            <a:avLst/>
          </a:prstGeom>
        </p:spPr>
      </p:pic>
    </p:spTree>
    <p:extLst>
      <p:ext uri="{BB962C8B-B14F-4D97-AF65-F5344CB8AC3E}">
        <p14:creationId xmlns:p14="http://schemas.microsoft.com/office/powerpoint/2010/main" val="1180896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028-76AE-B672-D489-EE489BC0D9B7}"/>
              </a:ext>
            </a:extLst>
          </p:cNvPr>
          <p:cNvSpPr>
            <a:spLocks noGrp="1"/>
          </p:cNvSpPr>
          <p:nvPr>
            <p:ph type="title"/>
          </p:nvPr>
        </p:nvSpPr>
        <p:spPr/>
        <p:txBody>
          <a:bodyPr/>
          <a:lstStyle/>
          <a:p>
            <a:r>
              <a:rPr lang="en-GB" dirty="0"/>
              <a:t>Reading and Writing Files</a:t>
            </a:r>
            <a:endParaRPr lang="en-CH" dirty="0"/>
          </a:p>
        </p:txBody>
      </p:sp>
      <p:sp>
        <p:nvSpPr>
          <p:cNvPr id="3" name="Content Placeholder 2">
            <a:extLst>
              <a:ext uri="{FF2B5EF4-FFF2-40B4-BE49-F238E27FC236}">
                <a16:creationId xmlns:a16="http://schemas.microsoft.com/office/drawing/2014/main" id="{5F8F19D1-406A-42A7-F7C6-2C6DF5D097FB}"/>
              </a:ext>
            </a:extLst>
          </p:cNvPr>
          <p:cNvSpPr>
            <a:spLocks noGrp="1"/>
          </p:cNvSpPr>
          <p:nvPr>
            <p:ph idx="1"/>
          </p:nvPr>
        </p:nvSpPr>
        <p:spPr/>
        <p:txBody>
          <a:bodyPr/>
          <a:lstStyle/>
          <a:p>
            <a:r>
              <a:rPr lang="en-GB" dirty="0"/>
              <a:t>So far no data has been saved in any of our examples</a:t>
            </a:r>
          </a:p>
          <a:p>
            <a:r>
              <a:rPr lang="en-GB" dirty="0"/>
              <a:t>All data was deleted from the memory as soon as our examples are removed</a:t>
            </a:r>
          </a:p>
          <a:p>
            <a:r>
              <a:rPr lang="en-GB" dirty="0"/>
              <a:t>There are several ways to permanently store data:</a:t>
            </a:r>
          </a:p>
          <a:p>
            <a:pPr marL="0" indent="0">
              <a:buNone/>
            </a:pPr>
            <a:r>
              <a:rPr lang="en-GB" dirty="0"/>
              <a:t>                     • Database</a:t>
            </a:r>
          </a:p>
          <a:p>
            <a:pPr marL="0" indent="0">
              <a:buNone/>
            </a:pPr>
            <a:r>
              <a:rPr lang="en-GB" dirty="0"/>
              <a:t>                     • Simple text files</a:t>
            </a:r>
            <a:endParaRPr lang="en-CH" dirty="0"/>
          </a:p>
        </p:txBody>
      </p:sp>
      <p:sp>
        <p:nvSpPr>
          <p:cNvPr id="6" name="TextBox 5">
            <a:extLst>
              <a:ext uri="{FF2B5EF4-FFF2-40B4-BE49-F238E27FC236}">
                <a16:creationId xmlns:a16="http://schemas.microsoft.com/office/drawing/2014/main" id="{E6E52FB4-F59B-A079-588A-ED4346560126}"/>
              </a:ext>
            </a:extLst>
          </p:cNvPr>
          <p:cNvSpPr txBox="1"/>
          <p:nvPr/>
        </p:nvSpPr>
        <p:spPr>
          <a:xfrm>
            <a:off x="7843520" y="33121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D6781DCF-B7F6-D14C-F3A2-F9CFCC144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381" y="3859922"/>
            <a:ext cx="8168139" cy="2632953"/>
          </a:xfrm>
          <a:prstGeom prst="rect">
            <a:avLst/>
          </a:prstGeom>
        </p:spPr>
      </p:pic>
    </p:spTree>
    <p:extLst>
      <p:ext uri="{BB962C8B-B14F-4D97-AF65-F5344CB8AC3E}">
        <p14:creationId xmlns:p14="http://schemas.microsoft.com/office/powerpoint/2010/main" val="3238738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D999-CE88-003A-6B1C-939BDDEF8CA6}"/>
              </a:ext>
            </a:extLst>
          </p:cNvPr>
          <p:cNvSpPr>
            <a:spLocks noGrp="1"/>
          </p:cNvSpPr>
          <p:nvPr>
            <p:ph type="title"/>
          </p:nvPr>
        </p:nvSpPr>
        <p:spPr/>
        <p:txBody>
          <a:bodyPr/>
          <a:lstStyle/>
          <a:p>
            <a:r>
              <a:rPr lang="en-GB" dirty="0"/>
              <a:t>Different reading modes</a:t>
            </a:r>
            <a:endParaRPr lang="en-CH" dirty="0"/>
          </a:p>
        </p:txBody>
      </p:sp>
      <p:sp>
        <p:nvSpPr>
          <p:cNvPr id="3" name="Content Placeholder 2">
            <a:extLst>
              <a:ext uri="{FF2B5EF4-FFF2-40B4-BE49-F238E27FC236}">
                <a16:creationId xmlns:a16="http://schemas.microsoft.com/office/drawing/2014/main" id="{E2D6B795-F2B7-2547-BEA4-D1A4E4F976B6}"/>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D8312EB7-0879-1B37-9F53-45082B1B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65" y="4083384"/>
            <a:ext cx="9809615" cy="2571451"/>
          </a:xfrm>
          <a:prstGeom prst="rect">
            <a:avLst/>
          </a:prstGeom>
        </p:spPr>
      </p:pic>
      <p:sp>
        <p:nvSpPr>
          <p:cNvPr id="6" name="TextBox 5">
            <a:extLst>
              <a:ext uri="{FF2B5EF4-FFF2-40B4-BE49-F238E27FC236}">
                <a16:creationId xmlns:a16="http://schemas.microsoft.com/office/drawing/2014/main" id="{F3288135-2AA6-77BD-733F-71553C4087BC}"/>
              </a:ext>
            </a:extLst>
          </p:cNvPr>
          <p:cNvSpPr txBox="1"/>
          <p:nvPr/>
        </p:nvSpPr>
        <p:spPr>
          <a:xfrm>
            <a:off x="7924800" y="267208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9951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22A1-29CC-DF24-15E4-71BA0A970EBB}"/>
              </a:ext>
            </a:extLst>
          </p:cNvPr>
          <p:cNvSpPr>
            <a:spLocks noGrp="1"/>
          </p:cNvSpPr>
          <p:nvPr>
            <p:ph type="title"/>
          </p:nvPr>
        </p:nvSpPr>
        <p:spPr/>
        <p:txBody>
          <a:bodyPr/>
          <a:lstStyle/>
          <a:p>
            <a:r>
              <a:rPr lang="en-GB" dirty="0"/>
              <a:t>Pandas</a:t>
            </a:r>
            <a:endParaRPr lang="en-CH" dirty="0"/>
          </a:p>
        </p:txBody>
      </p:sp>
      <p:sp>
        <p:nvSpPr>
          <p:cNvPr id="3" name="Content Placeholder 2">
            <a:extLst>
              <a:ext uri="{FF2B5EF4-FFF2-40B4-BE49-F238E27FC236}">
                <a16:creationId xmlns:a16="http://schemas.microsoft.com/office/drawing/2014/main" id="{AA4F7D2A-5F95-9159-780A-C4D4FE94B1D2}"/>
              </a:ext>
            </a:extLst>
          </p:cNvPr>
          <p:cNvSpPr>
            <a:spLocks noGrp="1"/>
          </p:cNvSpPr>
          <p:nvPr>
            <p:ph idx="1"/>
          </p:nvPr>
        </p:nvSpPr>
        <p:spPr/>
        <p:txBody>
          <a:bodyPr/>
          <a:lstStyle/>
          <a:p>
            <a:r>
              <a:rPr lang="en-GB" dirty="0"/>
              <a:t>Pandas is a software library written for the Python programming language for data manipulation and analysis. In particular, it offers data structures and operations for manipulating numerical tables and time series. </a:t>
            </a:r>
          </a:p>
          <a:p>
            <a:r>
              <a:rPr lang="en-GB" dirty="0"/>
              <a:t>Pandas is particularly useful for creating, using, and exporting csv files (comma </a:t>
            </a:r>
            <a:r>
              <a:rPr lang="en-GB"/>
              <a:t>separated values).</a:t>
            </a:r>
            <a:endParaRPr lang="en-GB" dirty="0"/>
          </a:p>
          <a:p>
            <a:pPr marL="0" indent="0">
              <a:buNone/>
            </a:pPr>
            <a:endParaRPr lang="en-CH" dirty="0"/>
          </a:p>
        </p:txBody>
      </p:sp>
      <p:pic>
        <p:nvPicPr>
          <p:cNvPr id="6" name="Picture 5" descr="A screenshot of a computer&#10;&#10;Description automatically generated with medium confidence">
            <a:extLst>
              <a:ext uri="{FF2B5EF4-FFF2-40B4-BE49-F238E27FC236}">
                <a16:creationId xmlns:a16="http://schemas.microsoft.com/office/drawing/2014/main" id="{42003C39-D103-B6CD-507B-44A58F872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286" y="3226796"/>
            <a:ext cx="6686894" cy="2419474"/>
          </a:xfrm>
          <a:prstGeom prst="rect">
            <a:avLst/>
          </a:prstGeom>
        </p:spPr>
      </p:pic>
    </p:spTree>
    <p:extLst>
      <p:ext uri="{BB962C8B-B14F-4D97-AF65-F5344CB8AC3E}">
        <p14:creationId xmlns:p14="http://schemas.microsoft.com/office/powerpoint/2010/main" val="2361490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A66-B3C4-C10A-DE45-B52DD8E63C45}"/>
              </a:ext>
            </a:extLst>
          </p:cNvPr>
          <p:cNvSpPr>
            <a:spLocks noGrp="1"/>
          </p:cNvSpPr>
          <p:nvPr>
            <p:ph type="title"/>
          </p:nvPr>
        </p:nvSpPr>
        <p:spPr/>
        <p:txBody>
          <a:bodyPr/>
          <a:lstStyle/>
          <a:p>
            <a:r>
              <a:rPr lang="en-GB" dirty="0"/>
              <a:t>Matplotlib</a:t>
            </a:r>
            <a:endParaRPr lang="LID4096" dirty="0"/>
          </a:p>
        </p:txBody>
      </p:sp>
      <p:sp>
        <p:nvSpPr>
          <p:cNvPr id="3" name="Content Placeholder 2">
            <a:extLst>
              <a:ext uri="{FF2B5EF4-FFF2-40B4-BE49-F238E27FC236}">
                <a16:creationId xmlns:a16="http://schemas.microsoft.com/office/drawing/2014/main" id="{50A200C3-166F-DB73-E3A2-EC1654AADC5E}"/>
              </a:ext>
            </a:extLst>
          </p:cNvPr>
          <p:cNvSpPr>
            <a:spLocks noGrp="1"/>
          </p:cNvSpPr>
          <p:nvPr>
            <p:ph idx="1"/>
          </p:nvPr>
        </p:nvSpPr>
        <p:spPr/>
        <p:txBody>
          <a:bodyPr/>
          <a:lstStyle/>
          <a:p>
            <a:r>
              <a:rPr lang="en-GB" dirty="0"/>
              <a:t>Matplotlib is a great library for visualization purposes that allows us to do different types of visualizations (line plots, scatter plots, bar plots, pie charts…)</a:t>
            </a:r>
            <a:endParaRPr lang="LID4096" dirty="0"/>
          </a:p>
        </p:txBody>
      </p:sp>
      <p:pic>
        <p:nvPicPr>
          <p:cNvPr id="5" name="Picture 4">
            <a:extLst>
              <a:ext uri="{FF2B5EF4-FFF2-40B4-BE49-F238E27FC236}">
                <a16:creationId xmlns:a16="http://schemas.microsoft.com/office/drawing/2014/main" id="{1CBBE378-BE75-2B0F-8878-A0CDCC138F30}"/>
              </a:ext>
            </a:extLst>
          </p:cNvPr>
          <p:cNvPicPr>
            <a:picLocks noChangeAspect="1"/>
          </p:cNvPicPr>
          <p:nvPr/>
        </p:nvPicPr>
        <p:blipFill>
          <a:blip r:embed="rId2"/>
          <a:stretch>
            <a:fillRect/>
          </a:stretch>
        </p:blipFill>
        <p:spPr>
          <a:xfrm>
            <a:off x="852874" y="3363469"/>
            <a:ext cx="1705391" cy="1300132"/>
          </a:xfrm>
          <a:prstGeom prst="rect">
            <a:avLst/>
          </a:prstGeom>
        </p:spPr>
      </p:pic>
      <p:pic>
        <p:nvPicPr>
          <p:cNvPr id="7" name="Picture 6">
            <a:extLst>
              <a:ext uri="{FF2B5EF4-FFF2-40B4-BE49-F238E27FC236}">
                <a16:creationId xmlns:a16="http://schemas.microsoft.com/office/drawing/2014/main" id="{2B0614AC-95E4-0F5F-B525-5E3BF38E2E12}"/>
              </a:ext>
            </a:extLst>
          </p:cNvPr>
          <p:cNvPicPr>
            <a:picLocks noChangeAspect="1"/>
          </p:cNvPicPr>
          <p:nvPr/>
        </p:nvPicPr>
        <p:blipFill>
          <a:blip r:embed="rId3"/>
          <a:stretch>
            <a:fillRect/>
          </a:stretch>
        </p:blipFill>
        <p:spPr>
          <a:xfrm>
            <a:off x="3102373" y="3547074"/>
            <a:ext cx="1705391" cy="1196731"/>
          </a:xfrm>
          <a:prstGeom prst="rect">
            <a:avLst/>
          </a:prstGeom>
        </p:spPr>
      </p:pic>
      <p:pic>
        <p:nvPicPr>
          <p:cNvPr id="9" name="Picture 8">
            <a:extLst>
              <a:ext uri="{FF2B5EF4-FFF2-40B4-BE49-F238E27FC236}">
                <a16:creationId xmlns:a16="http://schemas.microsoft.com/office/drawing/2014/main" id="{6E490441-5A6A-9F80-FC96-9035FFE4E3A3}"/>
              </a:ext>
            </a:extLst>
          </p:cNvPr>
          <p:cNvPicPr>
            <a:picLocks noChangeAspect="1"/>
          </p:cNvPicPr>
          <p:nvPr/>
        </p:nvPicPr>
        <p:blipFill>
          <a:blip r:embed="rId4"/>
          <a:stretch>
            <a:fillRect/>
          </a:stretch>
        </p:blipFill>
        <p:spPr>
          <a:xfrm>
            <a:off x="5351872" y="3425781"/>
            <a:ext cx="2209111" cy="1318024"/>
          </a:xfrm>
          <a:prstGeom prst="rect">
            <a:avLst/>
          </a:prstGeom>
        </p:spPr>
      </p:pic>
      <p:pic>
        <p:nvPicPr>
          <p:cNvPr id="11" name="Picture 10">
            <a:extLst>
              <a:ext uri="{FF2B5EF4-FFF2-40B4-BE49-F238E27FC236}">
                <a16:creationId xmlns:a16="http://schemas.microsoft.com/office/drawing/2014/main" id="{FE8E3432-DB35-C9BD-4E91-C8B6090C6915}"/>
              </a:ext>
            </a:extLst>
          </p:cNvPr>
          <p:cNvPicPr>
            <a:picLocks noChangeAspect="1"/>
          </p:cNvPicPr>
          <p:nvPr/>
        </p:nvPicPr>
        <p:blipFill>
          <a:blip r:embed="rId5"/>
          <a:stretch>
            <a:fillRect/>
          </a:stretch>
        </p:blipFill>
        <p:spPr>
          <a:xfrm>
            <a:off x="8053720" y="3373551"/>
            <a:ext cx="2041029" cy="1449131"/>
          </a:xfrm>
          <a:prstGeom prst="rect">
            <a:avLst/>
          </a:prstGeom>
        </p:spPr>
      </p:pic>
      <p:sp>
        <p:nvSpPr>
          <p:cNvPr id="12" name="TextBox 11">
            <a:extLst>
              <a:ext uri="{FF2B5EF4-FFF2-40B4-BE49-F238E27FC236}">
                <a16:creationId xmlns:a16="http://schemas.microsoft.com/office/drawing/2014/main" id="{FCC2EA68-4EAD-7F2F-DB5A-017BE90F4B19}"/>
              </a:ext>
            </a:extLst>
          </p:cNvPr>
          <p:cNvSpPr txBox="1"/>
          <p:nvPr/>
        </p:nvSpPr>
        <p:spPr>
          <a:xfrm>
            <a:off x="965771" y="4859676"/>
            <a:ext cx="1705391" cy="369332"/>
          </a:xfrm>
          <a:prstGeom prst="rect">
            <a:avLst/>
          </a:prstGeom>
          <a:noFill/>
        </p:spPr>
        <p:txBody>
          <a:bodyPr wrap="square" rtlCol="0">
            <a:spAutoFit/>
          </a:bodyPr>
          <a:lstStyle/>
          <a:p>
            <a:r>
              <a:rPr lang="en-GB" dirty="0"/>
              <a:t>Bar Plot</a:t>
            </a:r>
            <a:endParaRPr lang="LID4096" dirty="0"/>
          </a:p>
        </p:txBody>
      </p:sp>
      <p:sp>
        <p:nvSpPr>
          <p:cNvPr id="13" name="TextBox 12">
            <a:extLst>
              <a:ext uri="{FF2B5EF4-FFF2-40B4-BE49-F238E27FC236}">
                <a16:creationId xmlns:a16="http://schemas.microsoft.com/office/drawing/2014/main" id="{3B9ADED4-FB71-CAA1-F44F-D5BF53792D38}"/>
              </a:ext>
            </a:extLst>
          </p:cNvPr>
          <p:cNvSpPr txBox="1"/>
          <p:nvPr/>
        </p:nvSpPr>
        <p:spPr>
          <a:xfrm>
            <a:off x="3414499" y="4822682"/>
            <a:ext cx="1243172" cy="369332"/>
          </a:xfrm>
          <a:prstGeom prst="rect">
            <a:avLst/>
          </a:prstGeom>
          <a:noFill/>
        </p:spPr>
        <p:txBody>
          <a:bodyPr wrap="square" rtlCol="0">
            <a:spAutoFit/>
          </a:bodyPr>
          <a:lstStyle/>
          <a:p>
            <a:r>
              <a:rPr lang="en-GB" dirty="0"/>
              <a:t>Line Plot</a:t>
            </a:r>
            <a:endParaRPr lang="LID4096" dirty="0"/>
          </a:p>
        </p:txBody>
      </p:sp>
      <p:sp>
        <p:nvSpPr>
          <p:cNvPr id="14" name="TextBox 13">
            <a:extLst>
              <a:ext uri="{FF2B5EF4-FFF2-40B4-BE49-F238E27FC236}">
                <a16:creationId xmlns:a16="http://schemas.microsoft.com/office/drawing/2014/main" id="{0D86E966-9AF3-7258-9329-4A47BAD5540F}"/>
              </a:ext>
            </a:extLst>
          </p:cNvPr>
          <p:cNvSpPr txBox="1"/>
          <p:nvPr/>
        </p:nvSpPr>
        <p:spPr>
          <a:xfrm>
            <a:off x="5476126" y="4822682"/>
            <a:ext cx="1705391" cy="369332"/>
          </a:xfrm>
          <a:prstGeom prst="rect">
            <a:avLst/>
          </a:prstGeom>
          <a:noFill/>
        </p:spPr>
        <p:txBody>
          <a:bodyPr wrap="square" rtlCol="0">
            <a:spAutoFit/>
          </a:bodyPr>
          <a:lstStyle/>
          <a:p>
            <a:r>
              <a:rPr lang="en-GB" dirty="0"/>
              <a:t>Pie Chart</a:t>
            </a:r>
            <a:endParaRPr lang="LID4096" dirty="0"/>
          </a:p>
        </p:txBody>
      </p:sp>
      <p:sp>
        <p:nvSpPr>
          <p:cNvPr id="15" name="TextBox 14">
            <a:extLst>
              <a:ext uri="{FF2B5EF4-FFF2-40B4-BE49-F238E27FC236}">
                <a16:creationId xmlns:a16="http://schemas.microsoft.com/office/drawing/2014/main" id="{E0EE3C0C-AB19-8AD7-C62E-67752A63073C}"/>
              </a:ext>
            </a:extLst>
          </p:cNvPr>
          <p:cNvSpPr txBox="1"/>
          <p:nvPr/>
        </p:nvSpPr>
        <p:spPr>
          <a:xfrm>
            <a:off x="8260423" y="4957619"/>
            <a:ext cx="1910993" cy="369332"/>
          </a:xfrm>
          <a:prstGeom prst="rect">
            <a:avLst/>
          </a:prstGeom>
          <a:noFill/>
        </p:spPr>
        <p:txBody>
          <a:bodyPr wrap="square" rtlCol="0">
            <a:spAutoFit/>
          </a:bodyPr>
          <a:lstStyle/>
          <a:p>
            <a:r>
              <a:rPr lang="en-GB" dirty="0"/>
              <a:t>Scatter Plot</a:t>
            </a:r>
            <a:endParaRPr lang="LID4096" dirty="0"/>
          </a:p>
        </p:txBody>
      </p:sp>
    </p:spTree>
    <p:extLst>
      <p:ext uri="{BB962C8B-B14F-4D97-AF65-F5344CB8AC3E}">
        <p14:creationId xmlns:p14="http://schemas.microsoft.com/office/powerpoint/2010/main" val="2743803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Neat empty education desk">
            <a:extLst>
              <a:ext uri="{FF2B5EF4-FFF2-40B4-BE49-F238E27FC236}">
                <a16:creationId xmlns:a16="http://schemas.microsoft.com/office/drawing/2014/main" id="{F31739BF-0616-1303-2775-9D2495D536F6}"/>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007C5-C225-B285-6928-F74E257466B2}"/>
              </a:ext>
            </a:extLst>
          </p:cNvPr>
          <p:cNvSpPr>
            <a:spLocks noGrp="1"/>
          </p:cNvSpPr>
          <p:nvPr>
            <p:ph type="title"/>
          </p:nvPr>
        </p:nvSpPr>
        <p:spPr>
          <a:xfrm>
            <a:off x="777240" y="3688205"/>
            <a:ext cx="8731683" cy="1160465"/>
          </a:xfrm>
        </p:spPr>
        <p:txBody>
          <a:bodyPr vert="horz" lIns="91440" tIns="45720" rIns="91440" bIns="45720" rtlCol="0" anchor="b">
            <a:normAutofit fontScale="90000"/>
          </a:bodyPr>
          <a:lstStyle/>
          <a:p>
            <a:r>
              <a:rPr lang="en-US" sz="6000" dirty="0">
                <a:solidFill>
                  <a:srgbClr val="FFFFFF"/>
                </a:solidFill>
              </a:rPr>
              <a:t>Exercises Day 4</a:t>
            </a:r>
            <a:br>
              <a:rPr lang="en-US" sz="6000" dirty="0">
                <a:solidFill>
                  <a:srgbClr val="FFFFFF"/>
                </a:solidFill>
              </a:rPr>
            </a:br>
            <a:r>
              <a:rPr lang="en-US" sz="6000" dirty="0">
                <a:solidFill>
                  <a:srgbClr val="FFFFFF"/>
                </a:solidFill>
              </a:rPr>
              <a:t>1. Reading and Writing Files</a:t>
            </a:r>
            <a:br>
              <a:rPr lang="en-US" sz="6000" dirty="0">
                <a:solidFill>
                  <a:srgbClr val="FFFFFF"/>
                </a:solidFill>
              </a:rPr>
            </a:br>
            <a:r>
              <a:rPr lang="en-US" sz="6000" dirty="0">
                <a:solidFill>
                  <a:srgbClr val="FFFFFF"/>
                </a:solidFill>
              </a:rPr>
              <a:t>2. Learning how to do visualizations with Matplotlib</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425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1">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9203A2F-9AB4-DF72-F804-8D3A944D4F5F}"/>
              </a:ext>
            </a:extLst>
          </p:cNvPr>
          <p:cNvSpPr>
            <a:spLocks noGrp="1"/>
          </p:cNvSpPr>
          <p:nvPr>
            <p:ph type="title"/>
          </p:nvPr>
        </p:nvSpPr>
        <p:spPr>
          <a:xfrm>
            <a:off x="777239" y="777240"/>
            <a:ext cx="6168331" cy="1183640"/>
          </a:xfrm>
        </p:spPr>
        <p:txBody>
          <a:bodyPr anchor="b">
            <a:normAutofit fontScale="90000"/>
          </a:bodyPr>
          <a:lstStyle/>
          <a:p>
            <a:r>
              <a:rPr lang="en-GB" sz="4400" dirty="0"/>
              <a:t>Thank you for your attention!</a:t>
            </a:r>
            <a:endParaRPr lang="en-CH" sz="4400" dirty="0"/>
          </a:p>
        </p:txBody>
      </p:sp>
      <p:sp>
        <p:nvSpPr>
          <p:cNvPr id="30"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32" name="Oval 16">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8">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9">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21">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28" name="Graphic 27">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3" name="Content Placeholder 2">
            <a:extLst>
              <a:ext uri="{FF2B5EF4-FFF2-40B4-BE49-F238E27FC236}">
                <a16:creationId xmlns:a16="http://schemas.microsoft.com/office/drawing/2014/main" id="{E24E84FF-F4C8-2E80-68B7-46B5DC0E1E25}"/>
              </a:ext>
            </a:extLst>
          </p:cNvPr>
          <p:cNvSpPr>
            <a:spLocks noGrp="1"/>
          </p:cNvSpPr>
          <p:nvPr>
            <p:ph idx="1"/>
          </p:nvPr>
        </p:nvSpPr>
        <p:spPr>
          <a:xfrm>
            <a:off x="777239" y="1960881"/>
            <a:ext cx="6168331" cy="4216082"/>
          </a:xfrm>
        </p:spPr>
        <p:txBody>
          <a:bodyPr anchor="t">
            <a:normAutofit fontScale="92500" lnSpcReduction="20000"/>
          </a:bodyPr>
          <a:lstStyle/>
          <a:p>
            <a:pPr marL="0" indent="0">
              <a:buNone/>
            </a:pPr>
            <a:r>
              <a:rPr lang="en-GB" sz="1800" b="1" dirty="0">
                <a:solidFill>
                  <a:schemeClr val="accent2">
                    <a:lumMod val="60000"/>
                    <a:lumOff val="40000"/>
                  </a:schemeClr>
                </a:solidFill>
              </a:rPr>
              <a:t>References:</a:t>
            </a:r>
          </a:p>
          <a:p>
            <a:r>
              <a:rPr lang="en-GB" sz="1800" dirty="0"/>
              <a:t>Philipp </a:t>
            </a:r>
            <a:r>
              <a:rPr lang="en-GB" sz="1800" dirty="0" err="1"/>
              <a:t>Gloor</a:t>
            </a:r>
            <a:r>
              <a:rPr lang="en-GB" sz="1800" dirty="0"/>
              <a:t> (2022): Python Basic Introduction, </a:t>
            </a:r>
            <a:r>
              <a:rPr lang="en-GB" sz="1800" dirty="0">
                <a:hlinkClick r:id="rId6"/>
              </a:rPr>
              <a:t>https://gitlab.uzh.ch/zi-it-training/appb/APPB2_HS22</a:t>
            </a:r>
            <a:r>
              <a:rPr lang="en-GB" sz="1800" dirty="0"/>
              <a:t>.</a:t>
            </a:r>
          </a:p>
          <a:p>
            <a:r>
              <a:rPr lang="en-GB" sz="1800" dirty="0"/>
              <a:t>David </a:t>
            </a:r>
            <a:r>
              <a:rPr lang="en-GB" sz="1800" dirty="0" err="1"/>
              <a:t>Pinezich</a:t>
            </a:r>
            <a:r>
              <a:rPr lang="en-GB" sz="1800" dirty="0"/>
              <a:t> (2021): Python Basic Introduction, </a:t>
            </a:r>
            <a:r>
              <a:rPr lang="en-GB" sz="1800" dirty="0">
                <a:hlinkClick r:id="rId7"/>
              </a:rPr>
              <a:t>https://gitlab.uzh.ch/zi-it-training/appb/appb_dp_hs21/-/tree/master/</a:t>
            </a:r>
            <a:r>
              <a:rPr lang="en-GB" sz="1800" dirty="0"/>
              <a:t> </a:t>
            </a:r>
          </a:p>
          <a:p>
            <a:r>
              <a:rPr lang="en-GB" sz="1800" dirty="0">
                <a:hlinkClick r:id="rId8"/>
              </a:rPr>
              <a:t>https://wesmckinney.com/book/data-cleaning.html#text_string_methods</a:t>
            </a:r>
            <a:r>
              <a:rPr lang="en-GB" sz="1800" dirty="0"/>
              <a:t> </a:t>
            </a:r>
          </a:p>
          <a:p>
            <a:endParaRPr lang="en-GB" sz="1800" dirty="0"/>
          </a:p>
          <a:p>
            <a:pPr marL="0" indent="0">
              <a:buNone/>
            </a:pPr>
            <a:r>
              <a:rPr lang="en-GB" sz="1800" b="1" dirty="0">
                <a:solidFill>
                  <a:schemeClr val="accent2">
                    <a:lumMod val="60000"/>
                    <a:lumOff val="40000"/>
                  </a:schemeClr>
                </a:solidFill>
              </a:rPr>
              <a:t>You can also find extra Python resources in here</a:t>
            </a:r>
            <a:r>
              <a:rPr lang="en-GB" sz="1800" dirty="0"/>
              <a:t>:</a:t>
            </a:r>
          </a:p>
          <a:p>
            <a:r>
              <a:rPr lang="en-GB" sz="1800" dirty="0"/>
              <a:t>Stack Overflow: </a:t>
            </a:r>
            <a:r>
              <a:rPr lang="en-GB" sz="1800" dirty="0">
                <a:hlinkClick r:id="rId9"/>
              </a:rPr>
              <a:t>https://stackoverflow.com/</a:t>
            </a:r>
            <a:endParaRPr lang="en-GB" sz="1800" dirty="0"/>
          </a:p>
          <a:p>
            <a:r>
              <a:rPr lang="en-GB" sz="1800" dirty="0"/>
              <a:t>Excellent Textbook 1: Composing Programs (</a:t>
            </a:r>
            <a:r>
              <a:rPr lang="en-GB" sz="1800" dirty="0">
                <a:hlinkClick r:id="rId10"/>
              </a:rPr>
              <a:t>http://composingprograms.com/</a:t>
            </a:r>
            <a:r>
              <a:rPr lang="en-GB" sz="1800" dirty="0"/>
              <a:t>)</a:t>
            </a:r>
          </a:p>
          <a:p>
            <a:r>
              <a:rPr lang="en-GB" sz="1800" dirty="0"/>
              <a:t>Excellent Textbook 2: Computational and Inferential Thinking (</a:t>
            </a:r>
            <a:r>
              <a:rPr lang="en-GB" sz="1800" dirty="0">
                <a:hlinkClick r:id="rId11"/>
              </a:rPr>
              <a:t>https://inferentialthinking.com/chapters/intro.html</a:t>
            </a:r>
            <a:r>
              <a:rPr lang="en-GB" sz="1800" dirty="0"/>
              <a:t>) </a:t>
            </a:r>
          </a:p>
        </p:txBody>
      </p:sp>
      <p:pic>
        <p:nvPicPr>
          <p:cNvPr id="5" name="Graphic 4" descr="Smiling face outline with solid fill">
            <a:extLst>
              <a:ext uri="{FF2B5EF4-FFF2-40B4-BE49-F238E27FC236}">
                <a16:creationId xmlns:a16="http://schemas.microsoft.com/office/drawing/2014/main" id="{AD0C7E2D-32E0-4AD2-ADA2-736EA3C7F3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12327" y="3784947"/>
            <a:ext cx="2499841" cy="2499841"/>
          </a:xfrm>
          <a:prstGeom prst="rect">
            <a:avLst/>
          </a:prstGeom>
        </p:spPr>
      </p:pic>
    </p:spTree>
    <p:extLst>
      <p:ext uri="{BB962C8B-B14F-4D97-AF65-F5344CB8AC3E}">
        <p14:creationId xmlns:p14="http://schemas.microsoft.com/office/powerpoint/2010/main" val="391965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FDD2AF4-313F-0D9B-DD1E-92EE57CA7D24}"/>
              </a:ext>
            </a:extLst>
          </p:cNvPr>
          <p:cNvSpPr>
            <a:spLocks noGrp="1"/>
          </p:cNvSpPr>
          <p:nvPr>
            <p:ph type="title"/>
          </p:nvPr>
        </p:nvSpPr>
        <p:spPr>
          <a:xfrm>
            <a:off x="777240" y="777240"/>
            <a:ext cx="4606280" cy="2493876"/>
          </a:xfrm>
        </p:spPr>
        <p:txBody>
          <a:bodyPr anchor="b">
            <a:normAutofit/>
          </a:bodyPr>
          <a:lstStyle/>
          <a:p>
            <a:r>
              <a:rPr lang="en-GB" sz="4400" b="1" dirty="0"/>
              <a:t>What is computational thinking?</a:t>
            </a:r>
            <a:endParaRPr lang="en-CH" sz="4400" b="1" dirty="0"/>
          </a:p>
        </p:txBody>
      </p:sp>
      <p:sp>
        <p:nvSpPr>
          <p:cNvPr id="3" name="Content Placeholder 2">
            <a:extLst>
              <a:ext uri="{FF2B5EF4-FFF2-40B4-BE49-F238E27FC236}">
                <a16:creationId xmlns:a16="http://schemas.microsoft.com/office/drawing/2014/main" id="{E1482815-3DBD-DFF1-BC0C-83E1C82729E7}"/>
              </a:ext>
            </a:extLst>
          </p:cNvPr>
          <p:cNvSpPr>
            <a:spLocks noGrp="1"/>
          </p:cNvSpPr>
          <p:nvPr>
            <p:ph idx="1"/>
          </p:nvPr>
        </p:nvSpPr>
        <p:spPr>
          <a:xfrm>
            <a:off x="777240" y="3428999"/>
            <a:ext cx="4606280" cy="2747963"/>
          </a:xfrm>
        </p:spPr>
        <p:txBody>
          <a:bodyPr anchor="t">
            <a:normAutofit/>
          </a:bodyPr>
          <a:lstStyle/>
          <a:p>
            <a:pPr marL="0" indent="0">
              <a:buNone/>
            </a:pPr>
            <a:r>
              <a:rPr lang="en-GB" sz="1800" dirty="0"/>
              <a:t>Computers cannot study the world on their own. People must describe precisely what steps the computer should take, and those steps are expressed through programs.</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F08B29E-9E18-13C5-59FE-CFF6860C4F45}"/>
              </a:ext>
            </a:extLst>
          </p:cNvPr>
          <p:cNvSpPr txBox="1"/>
          <p:nvPr/>
        </p:nvSpPr>
        <p:spPr>
          <a:xfrm>
            <a:off x="389703" y="5539064"/>
            <a:ext cx="2393941" cy="954107"/>
          </a:xfrm>
          <a:prstGeom prst="rect">
            <a:avLst/>
          </a:prstGeom>
          <a:noFill/>
        </p:spPr>
        <p:txBody>
          <a:bodyPr wrap="square" rtlCol="0">
            <a:spAutoFit/>
          </a:bodyPr>
          <a:lstStyle/>
          <a:p>
            <a:r>
              <a:rPr lang="en-GB" sz="1400" b="1" dirty="0"/>
              <a:t>Reference: </a:t>
            </a:r>
            <a:r>
              <a:rPr lang="en-GB" sz="1400" dirty="0"/>
              <a:t>Computational and Inferential Thinking (</a:t>
            </a:r>
            <a:r>
              <a:rPr lang="en-GB" sz="1400" dirty="0">
                <a:hlinkClick r:id="rId3"/>
              </a:rPr>
              <a:t>https://inferentialthinking.com/chapters/intro.html</a:t>
            </a:r>
            <a:r>
              <a:rPr lang="en-GB" sz="1400" dirty="0"/>
              <a:t>) </a:t>
            </a:r>
            <a:endParaRPr lang="en-CH" sz="1400" dirty="0"/>
          </a:p>
        </p:txBody>
      </p:sp>
      <p:pic>
        <p:nvPicPr>
          <p:cNvPr id="4" name="Online Media 3" title="Mark Zuckerburg teaches REPEAT LOOPS">
            <a:hlinkClick r:id="" action="ppaction://media"/>
            <a:extLst>
              <a:ext uri="{FF2B5EF4-FFF2-40B4-BE49-F238E27FC236}">
                <a16:creationId xmlns:a16="http://schemas.microsoft.com/office/drawing/2014/main" id="{99A6BF32-DB6B-DC53-D00A-22C4CF79F5E6}"/>
              </a:ext>
            </a:extLst>
          </p:cNvPr>
          <p:cNvPicPr>
            <a:picLocks noRot="1" noChangeAspect="1"/>
          </p:cNvPicPr>
          <p:nvPr>
            <a:videoFile r:link="rId1"/>
          </p:nvPr>
        </p:nvPicPr>
        <p:blipFill>
          <a:blip r:embed="rId4"/>
          <a:stretch>
            <a:fillRect/>
          </a:stretch>
        </p:blipFill>
        <p:spPr>
          <a:xfrm>
            <a:off x="6896545" y="2273307"/>
            <a:ext cx="4644627" cy="2624214"/>
          </a:xfrm>
          <a:prstGeom prst="rect">
            <a:avLst/>
          </a:prstGeom>
        </p:spPr>
      </p:pic>
    </p:spTree>
    <p:extLst>
      <p:ext uri="{BB962C8B-B14F-4D97-AF65-F5344CB8AC3E}">
        <p14:creationId xmlns:p14="http://schemas.microsoft.com/office/powerpoint/2010/main" val="13468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E72319C-1F82-8D9D-2402-30BE5D1F0B21}"/>
              </a:ext>
            </a:extLst>
          </p:cNvPr>
          <p:cNvSpPr>
            <a:spLocks noGrp="1"/>
          </p:cNvSpPr>
          <p:nvPr>
            <p:ph type="title"/>
          </p:nvPr>
        </p:nvSpPr>
        <p:spPr>
          <a:xfrm>
            <a:off x="777240" y="254085"/>
            <a:ext cx="4606280" cy="2031915"/>
          </a:xfrm>
        </p:spPr>
        <p:txBody>
          <a:bodyPr anchor="b">
            <a:normAutofit/>
          </a:bodyPr>
          <a:lstStyle/>
          <a:p>
            <a:r>
              <a:rPr lang="en-GB" sz="4400" dirty="0"/>
              <a:t>What are programming languages?</a:t>
            </a:r>
            <a:endParaRPr lang="en-CH" sz="4400" dirty="0"/>
          </a:p>
        </p:txBody>
      </p:sp>
      <p:sp>
        <p:nvSpPr>
          <p:cNvPr id="3" name="Content Placeholder 2">
            <a:extLst>
              <a:ext uri="{FF2B5EF4-FFF2-40B4-BE49-F238E27FC236}">
                <a16:creationId xmlns:a16="http://schemas.microsoft.com/office/drawing/2014/main" id="{FEED0DF2-05A7-9317-5F27-CBB0181168C6}"/>
              </a:ext>
            </a:extLst>
          </p:cNvPr>
          <p:cNvSpPr>
            <a:spLocks noGrp="1"/>
          </p:cNvSpPr>
          <p:nvPr>
            <p:ph idx="1"/>
          </p:nvPr>
        </p:nvSpPr>
        <p:spPr>
          <a:xfrm>
            <a:off x="462280" y="2418693"/>
            <a:ext cx="4606280" cy="2747963"/>
          </a:xfrm>
        </p:spPr>
        <p:txBody>
          <a:bodyPr anchor="t">
            <a:normAutofit/>
          </a:bodyPr>
          <a:lstStyle/>
          <a:p>
            <a:r>
              <a:rPr lang="en-GB" sz="1800" dirty="0"/>
              <a:t>The way in which we can communicate with computers. That is why they are called “languages”.</a:t>
            </a:r>
          </a:p>
          <a:p>
            <a:r>
              <a:rPr lang="en-GB" sz="1800" dirty="0"/>
              <a:t>Programming can dramatically improve our ability to collect and </a:t>
            </a:r>
            <a:r>
              <a:rPr lang="en-GB" sz="1800" dirty="0" err="1"/>
              <a:t>analyze</a:t>
            </a:r>
            <a:r>
              <a:rPr lang="en-GB" sz="1800" dirty="0"/>
              <a:t> information about the world. In data science, the purpose of writing a program is to instruct a computer to carry out the steps of an analysis. </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2799E2E-BB36-6975-C3C7-336CC3539755}"/>
              </a:ext>
            </a:extLst>
          </p:cNvPr>
          <p:cNvSpPr txBox="1"/>
          <p:nvPr/>
        </p:nvSpPr>
        <p:spPr>
          <a:xfrm>
            <a:off x="583392" y="5389020"/>
            <a:ext cx="2998291" cy="954107"/>
          </a:xfrm>
          <a:prstGeom prst="rect">
            <a:avLst/>
          </a:prstGeom>
          <a:noFill/>
        </p:spPr>
        <p:txBody>
          <a:bodyPr wrap="square" rtlCol="0">
            <a:spAutoFit/>
          </a:bodyPr>
          <a:lstStyle/>
          <a:p>
            <a:r>
              <a:rPr lang="en-GB" sz="1400" b="1" dirty="0"/>
              <a:t>Reference: </a:t>
            </a:r>
            <a:r>
              <a:rPr lang="en-GB" sz="1400" dirty="0"/>
              <a:t>Computational and </a:t>
            </a:r>
            <a:r>
              <a:rPr lang="en-GB" sz="1400" dirty="0" err="1"/>
              <a:t>inferentional</a:t>
            </a:r>
            <a:r>
              <a:rPr lang="en-GB" sz="1400" dirty="0"/>
              <a:t> thinking: </a:t>
            </a:r>
            <a:r>
              <a:rPr lang="en-GB" sz="1400" dirty="0">
                <a:hlinkClick r:id="rId3"/>
              </a:rPr>
              <a:t>https://inferentialthinking.com/chapters/03/programming-in-python.html</a:t>
            </a:r>
            <a:r>
              <a:rPr lang="en-GB" sz="1400" dirty="0"/>
              <a:t> </a:t>
            </a:r>
            <a:endParaRPr lang="en-CH" sz="1400" dirty="0"/>
          </a:p>
        </p:txBody>
      </p:sp>
      <p:pic>
        <p:nvPicPr>
          <p:cNvPr id="8" name="Online Media 7" title="Bill Gates explains IF &amp; IF/ELSE statements">
            <a:hlinkClick r:id="" action="ppaction://media"/>
            <a:extLst>
              <a:ext uri="{FF2B5EF4-FFF2-40B4-BE49-F238E27FC236}">
                <a16:creationId xmlns:a16="http://schemas.microsoft.com/office/drawing/2014/main" id="{65FFDB88-510B-9DBD-2ABF-AFF52659AFE0}"/>
              </a:ext>
            </a:extLst>
          </p:cNvPr>
          <p:cNvPicPr>
            <a:picLocks noRot="1" noChangeAspect="1"/>
          </p:cNvPicPr>
          <p:nvPr>
            <a:videoFile r:link="rId1"/>
          </p:nvPr>
        </p:nvPicPr>
        <p:blipFill>
          <a:blip r:embed="rId4"/>
          <a:stretch>
            <a:fillRect/>
          </a:stretch>
        </p:blipFill>
        <p:spPr>
          <a:xfrm>
            <a:off x="6832470" y="2338664"/>
            <a:ext cx="4704996" cy="2658323"/>
          </a:xfrm>
          <a:prstGeom prst="rect">
            <a:avLst/>
          </a:prstGeom>
        </p:spPr>
      </p:pic>
    </p:spTree>
    <p:extLst>
      <p:ext uri="{BB962C8B-B14F-4D97-AF65-F5344CB8AC3E}">
        <p14:creationId xmlns:p14="http://schemas.microsoft.com/office/powerpoint/2010/main" val="37630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7FA9F-2ACA-8A0F-2B12-C6E3CE0995AF}"/>
              </a:ext>
            </a:extLst>
          </p:cNvPr>
          <p:cNvSpPr>
            <a:spLocks noGrp="1"/>
          </p:cNvSpPr>
          <p:nvPr>
            <p:ph idx="1"/>
          </p:nvPr>
        </p:nvSpPr>
        <p:spPr>
          <a:xfrm>
            <a:off x="731520" y="518160"/>
            <a:ext cx="10704830" cy="5608003"/>
          </a:xfrm>
        </p:spPr>
        <p:txBody>
          <a:bodyPr/>
          <a:lstStyle/>
          <a:p>
            <a:pPr marL="0" indent="0">
              <a:buNone/>
            </a:pPr>
            <a:endParaRPr lang="en-GB" dirty="0"/>
          </a:p>
          <a:p>
            <a:pPr marL="0" indent="0">
              <a:buNone/>
            </a:pPr>
            <a:endParaRPr lang="en-GB" dirty="0"/>
          </a:p>
          <a:p>
            <a:pPr marL="0" indent="0">
              <a:buNone/>
            </a:pPr>
            <a:r>
              <a:rPr lang="en-GB" dirty="0"/>
              <a:t>In the same way that there are many languages in the world… </a:t>
            </a:r>
          </a:p>
          <a:p>
            <a:pPr marL="0" indent="0">
              <a:buNone/>
            </a:pPr>
            <a:endParaRPr lang="en-GB" dirty="0"/>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p>
          <a:p>
            <a:pPr marL="0" indent="0">
              <a:buNone/>
            </a:pPr>
            <a:endParaRPr lang="en-GB" dirty="0"/>
          </a:p>
          <a:p>
            <a:pPr marL="0" indent="0">
              <a:buNone/>
            </a:pPr>
            <a:r>
              <a:rPr lang="en-GB" dirty="0"/>
              <a:t>					…there are also many programming languages!</a:t>
            </a:r>
          </a:p>
          <a:p>
            <a:pPr marL="0" indent="0">
              <a:buNone/>
            </a:pPr>
            <a:endParaRPr lang="en-GB" dirty="0"/>
          </a:p>
          <a:p>
            <a:pPr marL="0" indent="0">
              <a:buNone/>
            </a:pPr>
            <a:endParaRPr lang="en-CH" dirty="0"/>
          </a:p>
        </p:txBody>
      </p:sp>
      <p:pic>
        <p:nvPicPr>
          <p:cNvPr id="5" name="Picture 4">
            <a:extLst>
              <a:ext uri="{FF2B5EF4-FFF2-40B4-BE49-F238E27FC236}">
                <a16:creationId xmlns:a16="http://schemas.microsoft.com/office/drawing/2014/main" id="{4009E025-8253-DA7F-57B7-FD79434C92BE}"/>
              </a:ext>
            </a:extLst>
          </p:cNvPr>
          <p:cNvPicPr>
            <a:picLocks noChangeAspect="1"/>
          </p:cNvPicPr>
          <p:nvPr/>
        </p:nvPicPr>
        <p:blipFill>
          <a:blip r:embed="rId2"/>
          <a:stretch>
            <a:fillRect/>
          </a:stretch>
        </p:blipFill>
        <p:spPr>
          <a:xfrm>
            <a:off x="2183219" y="4387039"/>
            <a:ext cx="1690624" cy="1056640"/>
          </a:xfrm>
          <a:prstGeom prst="rect">
            <a:avLst/>
          </a:prstGeom>
        </p:spPr>
      </p:pic>
      <p:pic>
        <p:nvPicPr>
          <p:cNvPr id="6" name="Picture 5">
            <a:extLst>
              <a:ext uri="{FF2B5EF4-FFF2-40B4-BE49-F238E27FC236}">
                <a16:creationId xmlns:a16="http://schemas.microsoft.com/office/drawing/2014/main" id="{7493EC5C-7680-8D05-3A21-B6D8D3A31043}"/>
              </a:ext>
            </a:extLst>
          </p:cNvPr>
          <p:cNvPicPr>
            <a:picLocks noChangeAspect="1"/>
          </p:cNvPicPr>
          <p:nvPr/>
        </p:nvPicPr>
        <p:blipFill>
          <a:blip r:embed="rId3"/>
          <a:stretch>
            <a:fillRect/>
          </a:stretch>
        </p:blipFill>
        <p:spPr>
          <a:xfrm>
            <a:off x="4079809" y="4384754"/>
            <a:ext cx="1366355" cy="1058925"/>
          </a:xfrm>
          <a:prstGeom prst="rect">
            <a:avLst/>
          </a:prstGeom>
        </p:spPr>
      </p:pic>
      <p:pic>
        <p:nvPicPr>
          <p:cNvPr id="7" name="Picture 6">
            <a:extLst>
              <a:ext uri="{FF2B5EF4-FFF2-40B4-BE49-F238E27FC236}">
                <a16:creationId xmlns:a16="http://schemas.microsoft.com/office/drawing/2014/main" id="{CDF99140-BE26-3A61-E805-ECD7C304F2B7}"/>
              </a:ext>
            </a:extLst>
          </p:cNvPr>
          <p:cNvPicPr>
            <a:picLocks noChangeAspect="1"/>
          </p:cNvPicPr>
          <p:nvPr/>
        </p:nvPicPr>
        <p:blipFill>
          <a:blip r:embed="rId4"/>
          <a:stretch>
            <a:fillRect/>
          </a:stretch>
        </p:blipFill>
        <p:spPr>
          <a:xfrm>
            <a:off x="5807888" y="3775233"/>
            <a:ext cx="2986565" cy="1991043"/>
          </a:xfrm>
          <a:prstGeom prst="rect">
            <a:avLst/>
          </a:prstGeom>
        </p:spPr>
      </p:pic>
      <p:pic>
        <p:nvPicPr>
          <p:cNvPr id="9" name="Picture 8">
            <a:extLst>
              <a:ext uri="{FF2B5EF4-FFF2-40B4-BE49-F238E27FC236}">
                <a16:creationId xmlns:a16="http://schemas.microsoft.com/office/drawing/2014/main" id="{13EFBF54-94AF-1C52-95B5-05ED4F097516}"/>
              </a:ext>
            </a:extLst>
          </p:cNvPr>
          <p:cNvPicPr>
            <a:picLocks noChangeAspect="1"/>
          </p:cNvPicPr>
          <p:nvPr/>
        </p:nvPicPr>
        <p:blipFill>
          <a:blip r:embed="rId5"/>
          <a:stretch>
            <a:fillRect/>
          </a:stretch>
        </p:blipFill>
        <p:spPr>
          <a:xfrm>
            <a:off x="8794453" y="4183572"/>
            <a:ext cx="1303920" cy="1465823"/>
          </a:xfrm>
          <a:prstGeom prst="rect">
            <a:avLst/>
          </a:prstGeom>
        </p:spPr>
      </p:pic>
    </p:spTree>
    <p:extLst>
      <p:ext uri="{BB962C8B-B14F-4D97-AF65-F5344CB8AC3E}">
        <p14:creationId xmlns:p14="http://schemas.microsoft.com/office/powerpoint/2010/main" val="43926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CD563017-AB68-DADA-7FA0-B37843AE87A0}"/>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3. Python Syntax</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371321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F878-BB20-BE31-1B49-5715819A7537}"/>
              </a:ext>
            </a:extLst>
          </p:cNvPr>
          <p:cNvSpPr>
            <a:spLocks noGrp="1"/>
          </p:cNvSpPr>
          <p:nvPr>
            <p:ph type="title"/>
          </p:nvPr>
        </p:nvSpPr>
        <p:spPr/>
        <p:txBody>
          <a:bodyPr>
            <a:normAutofit fontScale="90000"/>
          </a:bodyPr>
          <a:lstStyle/>
          <a:p>
            <a:r>
              <a:rPr lang="en-GB" dirty="0"/>
              <a:t>Programming languages also have syntax</a:t>
            </a:r>
            <a:endParaRPr lang="en-CH" dirty="0"/>
          </a:p>
        </p:txBody>
      </p:sp>
      <p:sp>
        <p:nvSpPr>
          <p:cNvPr id="3" name="Content Placeholder 2">
            <a:extLst>
              <a:ext uri="{FF2B5EF4-FFF2-40B4-BE49-F238E27FC236}">
                <a16:creationId xmlns:a16="http://schemas.microsoft.com/office/drawing/2014/main" id="{26392288-9C64-FD04-A534-EA701E5D5DAF}"/>
              </a:ext>
            </a:extLst>
          </p:cNvPr>
          <p:cNvSpPr>
            <a:spLocks noGrp="1"/>
          </p:cNvSpPr>
          <p:nvPr>
            <p:ph idx="1"/>
          </p:nvPr>
        </p:nvSpPr>
        <p:spPr/>
        <p:txBody>
          <a:bodyPr/>
          <a:lstStyle/>
          <a:p>
            <a:pPr marL="0" indent="0">
              <a:buNone/>
            </a:pPr>
            <a:r>
              <a:rPr lang="en-GB" dirty="0"/>
              <a:t>These three examples are “communicating” the same thing. Which one is the simplest?</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21C589BB-88AA-77B5-9C23-06A7BD253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027A018D-5CFE-D8EB-E3B5-F9B15BD6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44670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2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892C438-3ACC-58A5-3191-7C94AC9AED90}"/>
              </a:ext>
            </a:extLst>
          </p:cNvPr>
          <p:cNvSpPr>
            <a:spLocks noGrp="1"/>
          </p:cNvSpPr>
          <p:nvPr>
            <p:ph type="title"/>
          </p:nvPr>
        </p:nvSpPr>
        <p:spPr>
          <a:xfrm>
            <a:off x="1613132" y="1697236"/>
            <a:ext cx="2862591" cy="5157049"/>
          </a:xfrm>
        </p:spPr>
        <p:txBody>
          <a:bodyPr anchor="ctr">
            <a:normAutofit/>
          </a:bodyPr>
          <a:lstStyle/>
          <a:p>
            <a:r>
              <a:rPr lang="en-GB" sz="4400" dirty="0"/>
              <a:t> Why Python?</a:t>
            </a:r>
            <a:endParaRPr lang="en-CH" sz="4400" dirty="0"/>
          </a:p>
        </p:txBody>
      </p:sp>
      <p:graphicFrame>
        <p:nvGraphicFramePr>
          <p:cNvPr id="31" name="Content Placeholder 2">
            <a:extLst>
              <a:ext uri="{FF2B5EF4-FFF2-40B4-BE49-F238E27FC236}">
                <a16:creationId xmlns:a16="http://schemas.microsoft.com/office/drawing/2014/main" id="{1313FE78-FA45-DDCE-DA9B-5BB0756D1956}"/>
              </a:ext>
            </a:extLst>
          </p:cNvPr>
          <p:cNvGraphicFramePr>
            <a:graphicFrameLocks noGrp="1"/>
          </p:cNvGraphicFramePr>
          <p:nvPr>
            <p:ph idx="1"/>
            <p:extLst>
              <p:ext uri="{D42A27DB-BD31-4B8C-83A1-F6EECF244321}">
                <p14:modId xmlns:p14="http://schemas.microsoft.com/office/powerpoint/2010/main" val="224236372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2A536D-4D4D-11E3-11A5-2264AE2E5EA4}"/>
              </a:ext>
            </a:extLst>
          </p:cNvPr>
          <p:cNvSpPr txBox="1"/>
          <p:nvPr/>
        </p:nvSpPr>
        <p:spPr>
          <a:xfrm>
            <a:off x="311824" y="304976"/>
            <a:ext cx="2692813" cy="923330"/>
          </a:xfrm>
          <a:prstGeom prst="rect">
            <a:avLst/>
          </a:prstGeom>
          <a:noFill/>
        </p:spPr>
        <p:txBody>
          <a:bodyPr wrap="square" rtlCol="0">
            <a:spAutoFit/>
          </a:bodyPr>
          <a:lstStyle/>
          <a:p>
            <a:r>
              <a:rPr lang="en-GB" dirty="0"/>
              <a:t>Did you know that Python was created by </a:t>
            </a:r>
            <a:r>
              <a:rPr lang="en-GB" b="1" dirty="0">
                <a:solidFill>
                  <a:schemeClr val="accent2">
                    <a:lumMod val="60000"/>
                    <a:lumOff val="40000"/>
                  </a:schemeClr>
                </a:solidFill>
              </a:rPr>
              <a:t>Guido van Rossum</a:t>
            </a:r>
            <a:r>
              <a:rPr lang="en-GB" dirty="0"/>
              <a:t> in the 1980s?</a:t>
            </a:r>
            <a:endParaRPr lang="en-CH" dirty="0"/>
          </a:p>
        </p:txBody>
      </p:sp>
      <p:pic>
        <p:nvPicPr>
          <p:cNvPr id="3" name="Picture 2">
            <a:extLst>
              <a:ext uri="{FF2B5EF4-FFF2-40B4-BE49-F238E27FC236}">
                <a16:creationId xmlns:a16="http://schemas.microsoft.com/office/drawing/2014/main" id="{E849A457-2D4B-2052-9C1C-13A866386A4C}"/>
              </a:ext>
            </a:extLst>
          </p:cNvPr>
          <p:cNvPicPr>
            <a:picLocks noChangeAspect="1"/>
          </p:cNvPicPr>
          <p:nvPr/>
        </p:nvPicPr>
        <p:blipFill>
          <a:blip r:embed="rId7"/>
          <a:stretch>
            <a:fillRect/>
          </a:stretch>
        </p:blipFill>
        <p:spPr>
          <a:xfrm>
            <a:off x="410333" y="1284399"/>
            <a:ext cx="2466199" cy="1641143"/>
          </a:xfrm>
          <a:prstGeom prst="rect">
            <a:avLst/>
          </a:prstGeom>
        </p:spPr>
      </p:pic>
    </p:spTree>
    <p:extLst>
      <p:ext uri="{BB962C8B-B14F-4D97-AF65-F5344CB8AC3E}">
        <p14:creationId xmlns:p14="http://schemas.microsoft.com/office/powerpoint/2010/main" val="39171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6531-D33C-5E16-2474-6D6D044DEA7B}"/>
              </a:ext>
            </a:extLst>
          </p:cNvPr>
          <p:cNvSpPr>
            <a:spLocks noGrp="1"/>
          </p:cNvSpPr>
          <p:nvPr>
            <p:ph type="title"/>
          </p:nvPr>
        </p:nvSpPr>
        <p:spPr/>
        <p:txBody>
          <a:bodyPr/>
          <a:lstStyle/>
          <a:p>
            <a:r>
              <a:rPr lang="en-GB" dirty="0"/>
              <a:t>Python Interpreters</a:t>
            </a:r>
            <a:endParaRPr lang="en-CH" dirty="0"/>
          </a:p>
        </p:txBody>
      </p:sp>
      <p:sp>
        <p:nvSpPr>
          <p:cNvPr id="3" name="Content Placeholder 2">
            <a:extLst>
              <a:ext uri="{FF2B5EF4-FFF2-40B4-BE49-F238E27FC236}">
                <a16:creationId xmlns:a16="http://schemas.microsoft.com/office/drawing/2014/main" id="{EED1A360-42B8-3693-69D0-331DABA4C07D}"/>
              </a:ext>
            </a:extLst>
          </p:cNvPr>
          <p:cNvSpPr>
            <a:spLocks noGrp="1"/>
          </p:cNvSpPr>
          <p:nvPr>
            <p:ph idx="1"/>
          </p:nvPr>
        </p:nvSpPr>
        <p:spPr/>
        <p:txBody>
          <a:bodyPr/>
          <a:lstStyle/>
          <a:p>
            <a:r>
              <a:rPr lang="en-GB" dirty="0"/>
              <a:t>Makes sure that code is written correctly (syntax check).</a:t>
            </a:r>
          </a:p>
          <a:p>
            <a:r>
              <a:rPr lang="en-GB" dirty="0"/>
              <a:t>Then compiles Python code and executes the code as well.</a:t>
            </a:r>
          </a:p>
          <a:p>
            <a:r>
              <a:rPr lang="en-GB" dirty="0"/>
              <a:t>We will use the Python Interpreter </a:t>
            </a:r>
            <a:r>
              <a:rPr lang="en-GB" b="1" dirty="0">
                <a:solidFill>
                  <a:schemeClr val="accent2">
                    <a:lumMod val="60000"/>
                    <a:lumOff val="40000"/>
                  </a:schemeClr>
                </a:solidFill>
              </a:rPr>
              <a:t>“</a:t>
            </a:r>
            <a:r>
              <a:rPr lang="en-GB" b="1" dirty="0" err="1">
                <a:solidFill>
                  <a:schemeClr val="accent2">
                    <a:lumMod val="60000"/>
                    <a:lumOff val="40000"/>
                  </a:schemeClr>
                </a:solidFill>
              </a:rPr>
              <a:t>Jupyter</a:t>
            </a:r>
            <a:r>
              <a:rPr lang="en-GB" b="1" dirty="0">
                <a:solidFill>
                  <a:schemeClr val="accent2">
                    <a:lumMod val="60000"/>
                    <a:lumOff val="40000"/>
                  </a:schemeClr>
                </a:solidFill>
              </a:rPr>
              <a:t> Notebooks”</a:t>
            </a:r>
            <a:r>
              <a:rPr lang="en-GB" dirty="0"/>
              <a:t>. </a:t>
            </a:r>
          </a:p>
          <a:p>
            <a:endParaRPr lang="en-CH" dirty="0"/>
          </a:p>
        </p:txBody>
      </p:sp>
      <p:pic>
        <p:nvPicPr>
          <p:cNvPr id="7" name="Picture 6" descr="Graphical user interface, application&#10;&#10;Description automatically generated">
            <a:extLst>
              <a:ext uri="{FF2B5EF4-FFF2-40B4-BE49-F238E27FC236}">
                <a16:creationId xmlns:a16="http://schemas.microsoft.com/office/drawing/2014/main" id="{3C271C67-E82E-1D9D-9571-E2659E8E1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220720"/>
            <a:ext cx="6321778" cy="3556000"/>
          </a:xfrm>
          <a:prstGeom prst="rect">
            <a:avLst/>
          </a:prstGeom>
        </p:spPr>
      </p:pic>
    </p:spTree>
    <p:extLst>
      <p:ext uri="{BB962C8B-B14F-4D97-AF65-F5344CB8AC3E}">
        <p14:creationId xmlns:p14="http://schemas.microsoft.com/office/powerpoint/2010/main" val="78766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00F-C59F-2B79-C516-B0295B509805}"/>
              </a:ext>
            </a:extLst>
          </p:cNvPr>
          <p:cNvSpPr>
            <a:spLocks noGrp="1"/>
          </p:cNvSpPr>
          <p:nvPr>
            <p:ph type="title"/>
          </p:nvPr>
        </p:nvSpPr>
        <p:spPr/>
        <p:txBody>
          <a:bodyPr>
            <a:normAutofit fontScale="90000"/>
          </a:bodyPr>
          <a:lstStyle/>
          <a:p>
            <a:r>
              <a:rPr lang="en-GB" dirty="0"/>
              <a:t>Run python scripts with </a:t>
            </a:r>
            <a:r>
              <a:rPr lang="en-GB" dirty="0" err="1"/>
              <a:t>Jupyter</a:t>
            </a:r>
            <a:r>
              <a:rPr lang="en-GB" dirty="0"/>
              <a:t> Notebooks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929BE13-8C9B-94B8-4664-D79C16D2E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000" y="2231060"/>
            <a:ext cx="10659110" cy="3544745"/>
          </a:xfrm>
        </p:spPr>
      </p:pic>
      <p:sp>
        <p:nvSpPr>
          <p:cNvPr id="7" name="TextBox 6">
            <a:extLst>
              <a:ext uri="{FF2B5EF4-FFF2-40B4-BE49-F238E27FC236}">
                <a16:creationId xmlns:a16="http://schemas.microsoft.com/office/drawing/2014/main" id="{62CD96B8-6060-9F91-6A05-3FBE1BAC110A}"/>
              </a:ext>
            </a:extLst>
          </p:cNvPr>
          <p:cNvSpPr txBox="1"/>
          <p:nvPr/>
        </p:nvSpPr>
        <p:spPr>
          <a:xfrm flipH="1">
            <a:off x="9032240" y="1406876"/>
            <a:ext cx="129032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228490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413-06EB-760B-4823-29E1327F768E}"/>
              </a:ext>
            </a:extLst>
          </p:cNvPr>
          <p:cNvSpPr>
            <a:spLocks noGrp="1"/>
          </p:cNvSpPr>
          <p:nvPr>
            <p:ph type="title"/>
          </p:nvPr>
        </p:nvSpPr>
        <p:spPr/>
        <p:txBody>
          <a:bodyPr/>
          <a:lstStyle/>
          <a:p>
            <a:r>
              <a:rPr lang="en-GB" dirty="0"/>
              <a:t>Python likes text, but also numbers.</a:t>
            </a:r>
            <a:endParaRPr lang="en-CH" dirty="0"/>
          </a:p>
        </p:txBody>
      </p:sp>
      <p:pic>
        <p:nvPicPr>
          <p:cNvPr id="5" name="Content Placeholder 4" descr="Graphical user interface, application&#10;&#10;Description automatically generated">
            <a:extLst>
              <a:ext uri="{FF2B5EF4-FFF2-40B4-BE49-F238E27FC236}">
                <a16:creationId xmlns:a16="http://schemas.microsoft.com/office/drawing/2014/main" id="{5B70F758-4863-C020-83A0-8AA141280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25" y="2297822"/>
            <a:ext cx="10074550" cy="2262355"/>
          </a:xfrm>
        </p:spPr>
      </p:pic>
      <p:sp>
        <p:nvSpPr>
          <p:cNvPr id="6" name="TextBox 5">
            <a:extLst>
              <a:ext uri="{FF2B5EF4-FFF2-40B4-BE49-F238E27FC236}">
                <a16:creationId xmlns:a16="http://schemas.microsoft.com/office/drawing/2014/main" id="{D8968154-368F-E06E-14B2-9F9CCF683B5F}"/>
              </a:ext>
            </a:extLst>
          </p:cNvPr>
          <p:cNvSpPr txBox="1"/>
          <p:nvPr/>
        </p:nvSpPr>
        <p:spPr>
          <a:xfrm>
            <a:off x="8879840" y="1809589"/>
            <a:ext cx="1219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333296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D703-25E0-0EE6-EBB7-A506DC1014AD}"/>
              </a:ext>
            </a:extLst>
          </p:cNvPr>
          <p:cNvSpPr>
            <a:spLocks noGrp="1"/>
          </p:cNvSpPr>
          <p:nvPr>
            <p:ph type="title"/>
          </p:nvPr>
        </p:nvSpPr>
        <p:spPr/>
        <p:txBody>
          <a:bodyPr/>
          <a:lstStyle/>
          <a:p>
            <a:r>
              <a:rPr lang="en-GB" dirty="0"/>
              <a:t>TABLE OF CONTENTS</a:t>
            </a:r>
            <a:endParaRPr lang="en-CH" dirty="0"/>
          </a:p>
        </p:txBody>
      </p:sp>
      <p:sp>
        <p:nvSpPr>
          <p:cNvPr id="3" name="Content Placeholder 2">
            <a:extLst>
              <a:ext uri="{FF2B5EF4-FFF2-40B4-BE49-F238E27FC236}">
                <a16:creationId xmlns:a16="http://schemas.microsoft.com/office/drawing/2014/main" id="{58D10449-0BC8-80D1-55B6-39F387FFA35A}"/>
              </a:ext>
            </a:extLst>
          </p:cNvPr>
          <p:cNvSpPr>
            <a:spLocks noGrp="1"/>
          </p:cNvSpPr>
          <p:nvPr>
            <p:ph idx="1"/>
          </p:nvPr>
        </p:nvSpPr>
        <p:spPr/>
        <p:txBody>
          <a:bodyPr>
            <a:normAutofit/>
          </a:bodyPr>
          <a:lstStyle/>
          <a:p>
            <a:r>
              <a:rPr lang="en-GB" dirty="0"/>
              <a:t>General Introduction</a:t>
            </a:r>
          </a:p>
          <a:p>
            <a:r>
              <a:rPr lang="en-GB" dirty="0"/>
              <a:t>Introduction to Programming</a:t>
            </a:r>
          </a:p>
          <a:p>
            <a:r>
              <a:rPr lang="en-GB" dirty="0"/>
              <a:t>Python Syntax</a:t>
            </a:r>
          </a:p>
          <a:p>
            <a:r>
              <a:rPr lang="en-GB" dirty="0"/>
              <a:t>Data Types: float, strings, Boolean, </a:t>
            </a:r>
            <a:r>
              <a:rPr lang="en-GB" dirty="0" err="1"/>
              <a:t>Intergers</a:t>
            </a:r>
            <a:r>
              <a:rPr lang="en-GB" dirty="0"/>
              <a:t>, Null/NA.</a:t>
            </a:r>
          </a:p>
          <a:p>
            <a:r>
              <a:rPr lang="en-GB" dirty="0"/>
              <a:t>Data structures: lists [], tuples(), dictionaries {}, string. </a:t>
            </a:r>
          </a:p>
          <a:p>
            <a:r>
              <a:rPr lang="en-GB" dirty="0"/>
              <a:t>Methods</a:t>
            </a:r>
          </a:p>
          <a:p>
            <a:r>
              <a:rPr lang="en-GB" dirty="0"/>
              <a:t>Functions</a:t>
            </a:r>
          </a:p>
          <a:p>
            <a:r>
              <a:rPr lang="en-GB" dirty="0"/>
              <a:t>Control Flow</a:t>
            </a:r>
          </a:p>
          <a:p>
            <a:r>
              <a:rPr lang="en-GB" dirty="0"/>
              <a:t>Debugging</a:t>
            </a:r>
          </a:p>
          <a:p>
            <a:r>
              <a:rPr lang="en-GB" dirty="0"/>
              <a:t>Basics of reading and writing files.</a:t>
            </a:r>
          </a:p>
          <a:p>
            <a:pPr marL="0" indent="0">
              <a:buNone/>
            </a:pPr>
            <a:endParaRPr lang="en-CH" dirty="0"/>
          </a:p>
        </p:txBody>
      </p:sp>
    </p:spTree>
    <p:extLst>
      <p:ext uri="{BB962C8B-B14F-4D97-AF65-F5344CB8AC3E}">
        <p14:creationId xmlns:p14="http://schemas.microsoft.com/office/powerpoint/2010/main" val="93657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7E9E18E-A11C-B170-3C9D-5AFD1574B8D8}"/>
              </a:ext>
            </a:extLst>
          </p:cNvPr>
          <p:cNvSpPr>
            <a:spLocks noGrp="1"/>
          </p:cNvSpPr>
          <p:nvPr>
            <p:ph type="title"/>
          </p:nvPr>
        </p:nvSpPr>
        <p:spPr>
          <a:xfrm>
            <a:off x="3327722" y="777240"/>
            <a:ext cx="5782804" cy="2493876"/>
          </a:xfrm>
        </p:spPr>
        <p:txBody>
          <a:bodyPr anchor="b">
            <a:normAutofit/>
          </a:bodyPr>
          <a:lstStyle/>
          <a:p>
            <a:pPr algn="ctr"/>
            <a:r>
              <a:rPr lang="en-GB" sz="4400" dirty="0"/>
              <a:t>4. Data Types</a:t>
            </a:r>
            <a:endParaRPr lang="en-CH" sz="4400" dirty="0"/>
          </a:p>
        </p:txBody>
      </p:sp>
      <p:sp>
        <p:nvSpPr>
          <p:cNvPr id="71" name="Content Placeholder 2">
            <a:extLst>
              <a:ext uri="{FF2B5EF4-FFF2-40B4-BE49-F238E27FC236}">
                <a16:creationId xmlns:a16="http://schemas.microsoft.com/office/drawing/2014/main" id="{3E5AAD35-9805-3836-A0E4-A9E07DD0C6F4}"/>
              </a:ext>
            </a:extLst>
          </p:cNvPr>
          <p:cNvSpPr>
            <a:spLocks noGrp="1"/>
          </p:cNvSpPr>
          <p:nvPr>
            <p:ph idx="1"/>
          </p:nvPr>
        </p:nvSpPr>
        <p:spPr>
          <a:xfrm>
            <a:off x="3327722" y="3429000"/>
            <a:ext cx="5782804" cy="2333562"/>
          </a:xfrm>
        </p:spPr>
        <p:txBody>
          <a:bodyPr anchor="t">
            <a:normAutofit/>
          </a:bodyPr>
          <a:lstStyle/>
          <a:p>
            <a:pPr algn="ctr"/>
            <a:r>
              <a:rPr lang="en-GB" sz="1800" dirty="0"/>
              <a:t>String</a:t>
            </a:r>
          </a:p>
          <a:p>
            <a:pPr algn="ctr"/>
            <a:r>
              <a:rPr lang="en-GB" sz="1800" dirty="0"/>
              <a:t>Float</a:t>
            </a:r>
          </a:p>
          <a:p>
            <a:pPr algn="ctr"/>
            <a:r>
              <a:rPr lang="en-GB" sz="1800" dirty="0"/>
              <a:t>Integer</a:t>
            </a:r>
          </a:p>
          <a:p>
            <a:pPr algn="ctr"/>
            <a:r>
              <a:rPr lang="en-GB" sz="1800" dirty="0"/>
              <a:t>Boolean</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72"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80"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8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82"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58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0D9E-27FA-A181-86C8-A47668B2E2F5}"/>
              </a:ext>
            </a:extLst>
          </p:cNvPr>
          <p:cNvSpPr>
            <a:spLocks noGrp="1"/>
          </p:cNvSpPr>
          <p:nvPr>
            <p:ph type="title"/>
          </p:nvPr>
        </p:nvSpPr>
        <p:spPr/>
        <p:txBody>
          <a:bodyPr/>
          <a:lstStyle/>
          <a:p>
            <a:r>
              <a:rPr lang="en-GB" dirty="0"/>
              <a:t>Data types</a:t>
            </a:r>
            <a:endParaRPr lang="en-CH" dirty="0"/>
          </a:p>
        </p:txBody>
      </p:sp>
      <p:sp>
        <p:nvSpPr>
          <p:cNvPr id="3" name="Content Placeholder 2">
            <a:extLst>
              <a:ext uri="{FF2B5EF4-FFF2-40B4-BE49-F238E27FC236}">
                <a16:creationId xmlns:a16="http://schemas.microsoft.com/office/drawing/2014/main" id="{5619E031-2061-F89B-487A-1CBA6BD09009}"/>
              </a:ext>
            </a:extLst>
          </p:cNvPr>
          <p:cNvSpPr>
            <a:spLocks noGrp="1"/>
          </p:cNvSpPr>
          <p:nvPr>
            <p:ph idx="1"/>
          </p:nvPr>
        </p:nvSpPr>
        <p:spPr>
          <a:xfrm>
            <a:off x="777240" y="2141537"/>
            <a:ext cx="10659110" cy="4351338"/>
          </a:xfrm>
        </p:spPr>
        <p:txBody>
          <a:bodyPr/>
          <a:lstStyle/>
          <a:p>
            <a:pPr marL="0" indent="0">
              <a:buNone/>
            </a:pPr>
            <a:endParaRPr lang="en-GB" b="1" dirty="0">
              <a:solidFill>
                <a:schemeClr val="accent2">
                  <a:lumMod val="60000"/>
                  <a:lumOff val="40000"/>
                </a:schemeClr>
              </a:solidFill>
            </a:endParaRPr>
          </a:p>
          <a:p>
            <a:pPr marL="0" indent="0">
              <a:buNone/>
            </a:pPr>
            <a:r>
              <a:rPr lang="en-GB" b="1" dirty="0">
                <a:solidFill>
                  <a:schemeClr val="accent2">
                    <a:lumMod val="60000"/>
                    <a:lumOff val="40000"/>
                  </a:schemeClr>
                </a:solidFill>
              </a:rPr>
              <a:t>                                                                           </a:t>
            </a:r>
            <a:r>
              <a:rPr lang="en-GB" b="1" dirty="0">
                <a:solidFill>
                  <a:schemeClr val="accent1"/>
                </a:solidFill>
              </a:rPr>
              <a:t>2</a:t>
            </a:r>
          </a:p>
          <a:p>
            <a:pPr marL="0" inden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None/>
            </a:pPr>
            <a:r>
              <a:rPr lang="en-GB" b="1" dirty="0">
                <a:solidFill>
                  <a:schemeClr val="accent2">
                    <a:lumMod val="60000"/>
                    <a:lumOff val="40000"/>
                  </a:schemeClr>
                </a:solidFill>
              </a:rPr>
              <a:t>                                                                             </a:t>
            </a:r>
            <a:r>
              <a:rPr lang="en-GB" b="1" dirty="0">
                <a:solidFill>
                  <a:schemeClr val="accent1"/>
                </a:solidFill>
              </a:rPr>
              <a:t>-5                                                                  “Hello World”</a:t>
            </a:r>
          </a:p>
          <a:p>
            <a:pPr marL="0" inden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None/>
            </a:pPr>
            <a:r>
              <a:rPr lang="en-GB" b="1" dirty="0">
                <a:solidFill>
                  <a:schemeClr val="accent2">
                    <a:lumMod val="60000"/>
                    <a:lumOff val="40000"/>
                  </a:schemeClr>
                </a:solidFill>
              </a:rPr>
              <a:t>                                                                    </a:t>
            </a:r>
            <a:r>
              <a:rPr lang="en-GB" b="1" dirty="0">
                <a:solidFill>
                  <a:schemeClr val="accent1"/>
                </a:solidFill>
              </a:rPr>
              <a:t>1.3                                                                          “5”</a:t>
            </a:r>
          </a:p>
          <a:p>
            <a:pPr marL="0" inden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None/>
            </a:pPr>
            <a:r>
              <a:rPr lang="en-GB" b="1" dirty="0">
                <a:solidFill>
                  <a:schemeClr val="accent2">
                    <a:lumMod val="60000"/>
                    <a:lumOff val="40000"/>
                  </a:schemeClr>
                </a:solidFill>
              </a:rPr>
              <a:t>                                                                     </a:t>
            </a:r>
            <a:r>
              <a:rPr lang="en-GB" b="1" dirty="0">
                <a:solidFill>
                  <a:schemeClr val="accent1"/>
                </a:solidFill>
              </a:rPr>
              <a:t>4.5</a:t>
            </a:r>
          </a:p>
        </p:txBody>
      </p:sp>
      <p:sp>
        <p:nvSpPr>
          <p:cNvPr id="5" name="Left Brace 4">
            <a:extLst>
              <a:ext uri="{FF2B5EF4-FFF2-40B4-BE49-F238E27FC236}">
                <a16:creationId xmlns:a16="http://schemas.microsoft.com/office/drawing/2014/main" id="{2AE5082E-9FA9-9AB4-E3D9-9F2D0277134F}"/>
              </a:ext>
            </a:extLst>
          </p:cNvPr>
          <p:cNvSpPr/>
          <p:nvPr/>
        </p:nvSpPr>
        <p:spPr>
          <a:xfrm>
            <a:off x="4768850" y="2350056"/>
            <a:ext cx="325120" cy="1442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6" name="Left Brace 5">
            <a:extLst>
              <a:ext uri="{FF2B5EF4-FFF2-40B4-BE49-F238E27FC236}">
                <a16:creationId xmlns:a16="http://schemas.microsoft.com/office/drawing/2014/main" id="{DE8E4C2D-5E65-8E7E-8F81-789CA125C876}"/>
              </a:ext>
            </a:extLst>
          </p:cNvPr>
          <p:cNvSpPr/>
          <p:nvPr/>
        </p:nvSpPr>
        <p:spPr>
          <a:xfrm>
            <a:off x="4443730" y="4317206"/>
            <a:ext cx="325120"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Left Brace 6">
            <a:extLst>
              <a:ext uri="{FF2B5EF4-FFF2-40B4-BE49-F238E27FC236}">
                <a16:creationId xmlns:a16="http://schemas.microsoft.com/office/drawing/2014/main" id="{34FA548A-187A-8830-4BA2-E7720A24A49E}"/>
              </a:ext>
            </a:extLst>
          </p:cNvPr>
          <p:cNvSpPr/>
          <p:nvPr/>
        </p:nvSpPr>
        <p:spPr>
          <a:xfrm>
            <a:off x="2730500" y="2033746"/>
            <a:ext cx="1148080" cy="3935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8" name="Left Brace 7">
            <a:extLst>
              <a:ext uri="{FF2B5EF4-FFF2-40B4-BE49-F238E27FC236}">
                <a16:creationId xmlns:a16="http://schemas.microsoft.com/office/drawing/2014/main" id="{B5159493-61F7-935D-900E-004814799453}"/>
              </a:ext>
            </a:extLst>
          </p:cNvPr>
          <p:cNvSpPr/>
          <p:nvPr/>
        </p:nvSpPr>
        <p:spPr>
          <a:xfrm>
            <a:off x="8811260" y="3071416"/>
            <a:ext cx="325120" cy="193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69039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7494E-B9A1-8133-B97F-9A6F4470CD98}"/>
              </a:ext>
            </a:extLst>
          </p:cNvPr>
          <p:cNvSpPr>
            <a:spLocks noGrp="1"/>
          </p:cNvSpPr>
          <p:nvPr>
            <p:ph idx="1"/>
          </p:nvPr>
        </p:nvSpPr>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223622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A79-348A-8CC5-6D4B-4F3834B968CF}"/>
              </a:ext>
            </a:extLst>
          </p:cNvPr>
          <p:cNvSpPr>
            <a:spLocks noGrp="1"/>
          </p:cNvSpPr>
          <p:nvPr>
            <p:ph type="title"/>
          </p:nvPr>
        </p:nvSpPr>
        <p:spPr>
          <a:xfrm>
            <a:off x="777240" y="263525"/>
            <a:ext cx="10659110" cy="1325563"/>
          </a:xfrm>
        </p:spPr>
        <p:txBody>
          <a:bodyPr/>
          <a:lstStyle/>
          <a:p>
            <a:r>
              <a:rPr lang="en-GB" dirty="0"/>
              <a:t>Question for the class</a:t>
            </a:r>
            <a:endParaRPr lang="en-CH" dirty="0"/>
          </a:p>
        </p:txBody>
      </p:sp>
      <p:sp>
        <p:nvSpPr>
          <p:cNvPr id="3" name="Content Placeholder 2">
            <a:extLst>
              <a:ext uri="{FF2B5EF4-FFF2-40B4-BE49-F238E27FC236}">
                <a16:creationId xmlns:a16="http://schemas.microsoft.com/office/drawing/2014/main" id="{569AF475-8A72-E482-1DBE-E6E87EBE684D}"/>
              </a:ext>
            </a:extLst>
          </p:cNvPr>
          <p:cNvSpPr>
            <a:spLocks noGrp="1"/>
          </p:cNvSpPr>
          <p:nvPr>
            <p:ph idx="1"/>
          </p:nvPr>
        </p:nvSpPr>
        <p:spPr/>
        <p:txBody>
          <a:bodyPr/>
          <a:lstStyle/>
          <a:p>
            <a:pPr marL="0" indent="0">
              <a:buNone/>
            </a:pPr>
            <a:r>
              <a:rPr lang="en-GB" dirty="0"/>
              <a:t>Which data type?</a:t>
            </a:r>
          </a:p>
          <a:p>
            <a:endParaRPr lang="en-GB" dirty="0"/>
          </a:p>
          <a:p>
            <a:endParaRPr lang="en-CH" dirty="0"/>
          </a:p>
        </p:txBody>
      </p:sp>
      <p:graphicFrame>
        <p:nvGraphicFramePr>
          <p:cNvPr id="4" name="Table 4">
            <a:extLst>
              <a:ext uri="{FF2B5EF4-FFF2-40B4-BE49-F238E27FC236}">
                <a16:creationId xmlns:a16="http://schemas.microsoft.com/office/drawing/2014/main" id="{4A7E6D22-E74C-D420-E52C-CA72E689A772}"/>
              </a:ext>
            </a:extLst>
          </p:cNvPr>
          <p:cNvGraphicFramePr>
            <a:graphicFrameLocks noGrp="1"/>
          </p:cNvGraphicFramePr>
          <p:nvPr>
            <p:extLst>
              <p:ext uri="{D42A27DB-BD31-4B8C-83A1-F6EECF244321}">
                <p14:modId xmlns:p14="http://schemas.microsoft.com/office/powerpoint/2010/main" val="2266277524"/>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Literal</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125478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172A-B0AF-F280-98BF-472CE7383B93}"/>
              </a:ext>
            </a:extLst>
          </p:cNvPr>
          <p:cNvSpPr>
            <a:spLocks noGrp="1"/>
          </p:cNvSpPr>
          <p:nvPr>
            <p:ph type="title"/>
          </p:nvPr>
        </p:nvSpPr>
        <p:spPr/>
        <p:txBody>
          <a:bodyPr/>
          <a:lstStyle/>
          <a:p>
            <a:r>
              <a:rPr lang="en-GB" dirty="0"/>
              <a:t>Variables</a:t>
            </a:r>
            <a:endParaRPr lang="en-CH" dirty="0"/>
          </a:p>
        </p:txBody>
      </p:sp>
      <p:sp>
        <p:nvSpPr>
          <p:cNvPr id="3" name="Content Placeholder 2">
            <a:extLst>
              <a:ext uri="{FF2B5EF4-FFF2-40B4-BE49-F238E27FC236}">
                <a16:creationId xmlns:a16="http://schemas.microsoft.com/office/drawing/2014/main" id="{7941CF15-1A73-9065-BEE3-A6DED9B51BE8}"/>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p:txBody>
      </p:sp>
    </p:spTree>
    <p:extLst>
      <p:ext uri="{BB962C8B-B14F-4D97-AF65-F5344CB8AC3E}">
        <p14:creationId xmlns:p14="http://schemas.microsoft.com/office/powerpoint/2010/main" val="174957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F609-40D2-9275-EA71-161906CE3569}"/>
              </a:ext>
            </a:extLst>
          </p:cNvPr>
          <p:cNvSpPr>
            <a:spLocks noGrp="1"/>
          </p:cNvSpPr>
          <p:nvPr>
            <p:ph type="title"/>
          </p:nvPr>
        </p:nvSpPr>
        <p:spPr/>
        <p:txBody>
          <a:bodyPr/>
          <a:lstStyle/>
          <a:p>
            <a:r>
              <a:rPr lang="en-GB" dirty="0"/>
              <a:t>Examples of variables</a:t>
            </a:r>
            <a:endParaRPr lang="en-CH" dirty="0"/>
          </a:p>
        </p:txBody>
      </p:sp>
      <p:sp>
        <p:nvSpPr>
          <p:cNvPr id="3" name="Content Placeholder 2">
            <a:extLst>
              <a:ext uri="{FF2B5EF4-FFF2-40B4-BE49-F238E27FC236}">
                <a16:creationId xmlns:a16="http://schemas.microsoft.com/office/drawing/2014/main" id="{A5A647E8-F091-B029-AFAB-681AA5EA1E07}"/>
              </a:ext>
            </a:extLst>
          </p:cNvPr>
          <p:cNvSpPr>
            <a:spLocks noGrp="1"/>
          </p:cNvSpPr>
          <p:nvPr>
            <p:ph idx="1"/>
          </p:nvPr>
        </p:nvSpPr>
        <p:spPr/>
        <p:txBody>
          <a:bodyPr/>
          <a:lstStyle/>
          <a:p>
            <a:r>
              <a:rPr lang="en-GB" dirty="0"/>
              <a:t>It is important to use relevant names!</a:t>
            </a:r>
          </a:p>
          <a:p>
            <a:pPr marL="0" indent="0">
              <a:buNone/>
            </a:pP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AC6A438C-58B8-3132-3792-657D90F4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04" y="2865120"/>
            <a:ext cx="10867133" cy="2696954"/>
          </a:xfrm>
          <a:prstGeom prst="rect">
            <a:avLst/>
          </a:prstGeom>
        </p:spPr>
      </p:pic>
      <p:sp>
        <p:nvSpPr>
          <p:cNvPr id="6" name="TextBox 5">
            <a:extLst>
              <a:ext uri="{FF2B5EF4-FFF2-40B4-BE49-F238E27FC236}">
                <a16:creationId xmlns:a16="http://schemas.microsoft.com/office/drawing/2014/main" id="{97DDE78B-9919-FA88-253E-F4B03FDC5C21}"/>
              </a:ext>
            </a:extLst>
          </p:cNvPr>
          <p:cNvSpPr txBox="1"/>
          <p:nvPr/>
        </p:nvSpPr>
        <p:spPr>
          <a:xfrm>
            <a:off x="8138160" y="1595120"/>
            <a:ext cx="1645920" cy="369332"/>
          </a:xfrm>
          <a:prstGeom prst="rect">
            <a:avLst/>
          </a:prstGeom>
          <a:solidFill>
            <a:schemeClr val="accent1"/>
          </a:solidFill>
        </p:spPr>
        <p:txBody>
          <a:bodyPr wrap="square" rtlCol="0">
            <a:spAutoFit/>
          </a:bodyPr>
          <a:lstStyle/>
          <a:p>
            <a:r>
              <a:rPr lang="en-GB" b="1" dirty="0">
                <a:solidFill>
                  <a:schemeClr val="bg1"/>
                </a:solidFill>
              </a:rPr>
              <a:t>  Live Coding</a:t>
            </a:r>
            <a:endParaRPr lang="en-CH" b="1" dirty="0">
              <a:solidFill>
                <a:schemeClr val="bg1"/>
              </a:solidFill>
            </a:endParaRPr>
          </a:p>
        </p:txBody>
      </p:sp>
    </p:spTree>
    <p:extLst>
      <p:ext uri="{BB962C8B-B14F-4D97-AF65-F5344CB8AC3E}">
        <p14:creationId xmlns:p14="http://schemas.microsoft.com/office/powerpoint/2010/main" val="1919124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93F-0B0C-F806-FB0D-4ADE2BDB691E}"/>
              </a:ext>
            </a:extLst>
          </p:cNvPr>
          <p:cNvSpPr>
            <a:spLocks noGrp="1"/>
          </p:cNvSpPr>
          <p:nvPr>
            <p:ph type="title"/>
          </p:nvPr>
        </p:nvSpPr>
        <p:spPr/>
        <p:txBody>
          <a:bodyPr/>
          <a:lstStyle/>
          <a:p>
            <a:r>
              <a:rPr lang="en-GB" dirty="0"/>
              <a:t>Variables and values can be combined</a:t>
            </a:r>
            <a:endParaRPr lang="en-CH" dirty="0"/>
          </a:p>
        </p:txBody>
      </p:sp>
      <p:pic>
        <p:nvPicPr>
          <p:cNvPr id="15" name="Content Placeholder 14" descr="Table&#10;&#10;Description automatically generated with medium confidence">
            <a:extLst>
              <a:ext uri="{FF2B5EF4-FFF2-40B4-BE49-F238E27FC236}">
                <a16:creationId xmlns:a16="http://schemas.microsoft.com/office/drawing/2014/main" id="{1D952065-59E4-DF85-B021-61651FCA3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4934"/>
            <a:ext cx="11011145" cy="3219865"/>
          </a:xfrm>
        </p:spPr>
      </p:pic>
      <p:sp>
        <p:nvSpPr>
          <p:cNvPr id="16" name="TextBox 15">
            <a:extLst>
              <a:ext uri="{FF2B5EF4-FFF2-40B4-BE49-F238E27FC236}">
                <a16:creationId xmlns:a16="http://schemas.microsoft.com/office/drawing/2014/main" id="{FE0628F0-CCF5-75FD-AB6E-F075FD99EADE}"/>
              </a:ext>
            </a:extLst>
          </p:cNvPr>
          <p:cNvSpPr txBox="1"/>
          <p:nvPr/>
        </p:nvSpPr>
        <p:spPr>
          <a:xfrm>
            <a:off x="8554720" y="1690688"/>
            <a:ext cx="13512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473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65D4-043E-56A2-8B59-231637F42FA4}"/>
              </a:ext>
            </a:extLst>
          </p:cNvPr>
          <p:cNvSpPr>
            <a:spLocks noGrp="1"/>
          </p:cNvSpPr>
          <p:nvPr>
            <p:ph type="title"/>
          </p:nvPr>
        </p:nvSpPr>
        <p:spPr/>
        <p:txBody>
          <a:bodyPr>
            <a:normAutofit fontScale="90000"/>
          </a:bodyPr>
          <a:lstStyle/>
          <a:p>
            <a:r>
              <a:rPr lang="en-GB" dirty="0"/>
              <a:t>… but some names are already taken!</a:t>
            </a:r>
            <a:endParaRPr lang="en-CH" dirty="0"/>
          </a:p>
        </p:txBody>
      </p:sp>
      <p:sp>
        <p:nvSpPr>
          <p:cNvPr id="3" name="Content Placeholder 2">
            <a:extLst>
              <a:ext uri="{FF2B5EF4-FFF2-40B4-BE49-F238E27FC236}">
                <a16:creationId xmlns:a16="http://schemas.microsoft.com/office/drawing/2014/main" id="{B8E1AC17-94B5-E99B-7686-E809160DA1C2}"/>
              </a:ext>
            </a:extLst>
          </p:cNvPr>
          <p:cNvSpPr>
            <a:spLocks noGrp="1"/>
          </p:cNvSpPr>
          <p:nvPr>
            <p:ph idx="1"/>
          </p:nvPr>
        </p:nvSpPr>
        <p:spPr/>
        <p:txBody>
          <a:bodyPr/>
          <a:lstStyle/>
          <a:p>
            <a:pPr marL="0" indent="0">
              <a:buNone/>
            </a:pPr>
            <a:r>
              <a:rPr lang="en-GB" dirty="0"/>
              <a:t>You cannot name a variable with these names as Python already has them in storage</a:t>
            </a:r>
          </a:p>
          <a:p>
            <a:pPr marL="0" indent="0">
              <a:buNone/>
            </a:pPr>
            <a:endParaRPr lang="en-GB" dirty="0"/>
          </a:p>
          <a:p>
            <a:pPr marL="0" indent="0" algn="ctr">
              <a:buNone/>
            </a:pPr>
            <a:r>
              <a:rPr lang="en-GB" b="1" dirty="0">
                <a:solidFill>
                  <a:schemeClr val="accent2">
                    <a:lumMod val="60000"/>
                    <a:lumOff val="40000"/>
                  </a:schemeClr>
                </a:solidFill>
              </a:rPr>
              <a:t>and , assert , break , class , continue , def , del , </a:t>
            </a:r>
            <a:r>
              <a:rPr lang="en-GB" b="1" dirty="0" err="1">
                <a:solidFill>
                  <a:schemeClr val="accent2">
                    <a:lumMod val="60000"/>
                    <a:lumOff val="40000"/>
                  </a:schemeClr>
                </a:solidFill>
              </a:rPr>
              <a:t>elif</a:t>
            </a:r>
            <a:r>
              <a:rPr lang="en-GB" b="1" dirty="0">
                <a:solidFill>
                  <a:schemeClr val="accent2">
                    <a:lumMod val="60000"/>
                    <a:lumOff val="40000"/>
                  </a:schemeClr>
                </a:solidFill>
              </a:rPr>
              <a:t> , else , except , exec ,</a:t>
            </a:r>
          </a:p>
          <a:p>
            <a:pPr marL="0" indent="0" algn="ctr">
              <a:buNone/>
            </a:pPr>
            <a:r>
              <a:rPr lang="en-GB" b="1" dirty="0">
                <a:solidFill>
                  <a:schemeClr val="accent2">
                    <a:lumMod val="60000"/>
                    <a:lumOff val="40000"/>
                  </a:schemeClr>
                </a:solidFill>
              </a:rPr>
              <a:t>finally , for , from , global , if , import , in , is , lambda , not , or , pass ,</a:t>
            </a:r>
          </a:p>
          <a:p>
            <a:pPr marL="0" indent="0" algn="ctr">
              <a:buNone/>
            </a:pPr>
            <a:r>
              <a:rPr lang="en-GB" b="1" dirty="0">
                <a:solidFill>
                  <a:schemeClr val="accent2">
                    <a:lumMod val="60000"/>
                    <a:lumOff val="40000"/>
                  </a:schemeClr>
                </a:solidFill>
              </a:rPr>
              <a:t>print , raise , return , try , while , yield</a:t>
            </a:r>
          </a:p>
          <a:p>
            <a:pPr marL="0" indent="0" algn="ctr">
              <a:buNone/>
            </a:pPr>
            <a:endParaRPr lang="en-GB" b="1" dirty="0">
              <a:solidFill>
                <a:schemeClr val="accent2">
                  <a:lumMod val="60000"/>
                  <a:lumOff val="40000"/>
                </a:schemeClr>
              </a:solidFill>
            </a:endParaRPr>
          </a:p>
          <a:p>
            <a:pPr marL="0" indent="0">
              <a:buNone/>
            </a:pPr>
            <a:endParaRPr lang="en-GB" dirty="0"/>
          </a:p>
          <a:p>
            <a:endParaRPr lang="en-CH" dirty="0"/>
          </a:p>
        </p:txBody>
      </p:sp>
    </p:spTree>
    <p:extLst>
      <p:ext uri="{BB962C8B-B14F-4D97-AF65-F5344CB8AC3E}">
        <p14:creationId xmlns:p14="http://schemas.microsoft.com/office/powerpoint/2010/main" val="4149076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7CBC-F07D-F980-9F7A-D7F33D547AC1}"/>
              </a:ext>
            </a:extLst>
          </p:cNvPr>
          <p:cNvSpPr>
            <a:spLocks noGrp="1"/>
          </p:cNvSpPr>
          <p:nvPr>
            <p:ph type="title"/>
          </p:nvPr>
        </p:nvSpPr>
        <p:spPr/>
        <p:txBody>
          <a:bodyPr/>
          <a:lstStyle/>
          <a:p>
            <a:r>
              <a:rPr lang="en-GB" dirty="0"/>
              <a:t>Operators</a:t>
            </a:r>
            <a:endParaRPr lang="en-CH" dirty="0"/>
          </a:p>
        </p:txBody>
      </p:sp>
      <p:graphicFrame>
        <p:nvGraphicFramePr>
          <p:cNvPr id="4" name="Table 4">
            <a:extLst>
              <a:ext uri="{FF2B5EF4-FFF2-40B4-BE49-F238E27FC236}">
                <a16:creationId xmlns:a16="http://schemas.microsoft.com/office/drawing/2014/main" id="{6018D128-E1E7-F12F-03C4-DDC23141C58F}"/>
              </a:ext>
            </a:extLst>
          </p:cNvPr>
          <p:cNvGraphicFramePr>
            <a:graphicFrameLocks noGrp="1"/>
          </p:cNvGraphicFramePr>
          <p:nvPr>
            <p:ph idx="1"/>
            <p:extLst>
              <p:ext uri="{D42A27DB-BD31-4B8C-83A1-F6EECF244321}">
                <p14:modId xmlns:p14="http://schemas.microsoft.com/office/powerpoint/2010/main" val="4194329739"/>
              </p:ext>
            </p:extLst>
          </p:nvPr>
        </p:nvGraphicFramePr>
        <p:xfrm>
          <a:off x="777875" y="1825625"/>
          <a:ext cx="10658475" cy="3169920"/>
        </p:xfrm>
        <a:graphic>
          <a:graphicData uri="http://schemas.openxmlformats.org/drawingml/2006/table">
            <a:tbl>
              <a:tblPr firstRow="1" bandRow="1">
                <a:tableStyleId>{93296810-A885-4BE3-A3E7-6D5BEEA58F35}</a:tableStyleId>
              </a:tblPr>
              <a:tblGrid>
                <a:gridCol w="3552825">
                  <a:extLst>
                    <a:ext uri="{9D8B030D-6E8A-4147-A177-3AD203B41FA5}">
                      <a16:colId xmlns:a16="http://schemas.microsoft.com/office/drawing/2014/main" val="1887059466"/>
                    </a:ext>
                  </a:extLst>
                </a:gridCol>
                <a:gridCol w="3552825">
                  <a:extLst>
                    <a:ext uri="{9D8B030D-6E8A-4147-A177-3AD203B41FA5}">
                      <a16:colId xmlns:a16="http://schemas.microsoft.com/office/drawing/2014/main" val="3253402088"/>
                    </a:ext>
                  </a:extLst>
                </a:gridCol>
                <a:gridCol w="3552825">
                  <a:extLst>
                    <a:ext uri="{9D8B030D-6E8A-4147-A177-3AD203B41FA5}">
                      <a16:colId xmlns:a16="http://schemas.microsoft.com/office/drawing/2014/main" val="2590179781"/>
                    </a:ext>
                  </a:extLst>
                </a:gridCol>
              </a:tblGrid>
              <a:tr h="370840">
                <a:tc>
                  <a:txBody>
                    <a:bodyPr/>
                    <a:lstStyle/>
                    <a:p>
                      <a:pPr algn="ctr"/>
                      <a:r>
                        <a:rPr lang="en-GB" sz="2000" b="1" dirty="0"/>
                        <a:t>Operator</a:t>
                      </a:r>
                      <a:endParaRPr lang="en-CH" sz="2000" b="1" dirty="0"/>
                    </a:p>
                  </a:txBody>
                  <a:tcPr/>
                </a:tc>
                <a:tc>
                  <a:txBody>
                    <a:bodyPr/>
                    <a:lstStyle/>
                    <a:p>
                      <a:pPr algn="ctr"/>
                      <a:r>
                        <a:rPr lang="en-GB" sz="2000" b="1" dirty="0"/>
                        <a:t>Operation</a:t>
                      </a:r>
                      <a:endParaRPr lang="en-CH" sz="2000" b="1" dirty="0"/>
                    </a:p>
                  </a:txBody>
                  <a:tcPr/>
                </a:tc>
                <a:tc>
                  <a:txBody>
                    <a:bodyPr/>
                    <a:lstStyle/>
                    <a:p>
                      <a:pPr algn="ctr"/>
                      <a:r>
                        <a:rPr lang="en-GB" sz="2000" b="1" dirty="0"/>
                        <a:t>Example</a:t>
                      </a:r>
                      <a:endParaRPr lang="en-CH" sz="2000" b="1" dirty="0"/>
                    </a:p>
                  </a:txBody>
                  <a:tcPr/>
                </a:tc>
                <a:extLst>
                  <a:ext uri="{0D108BD9-81ED-4DB2-BD59-A6C34878D82A}">
                    <a16:rowId xmlns:a16="http://schemas.microsoft.com/office/drawing/2014/main" val="4155181471"/>
                  </a:ext>
                </a:extLst>
              </a:tr>
              <a:tr h="370840">
                <a:tc>
                  <a:txBody>
                    <a:bodyPr/>
                    <a:lstStyle/>
                    <a:p>
                      <a:pPr algn="ctr"/>
                      <a:r>
                        <a:rPr lang="en-GB" sz="2000" b="1" dirty="0"/>
                        <a:t>(…)</a:t>
                      </a:r>
                      <a:endParaRPr lang="en-CH" sz="2000" b="1" dirty="0"/>
                    </a:p>
                  </a:txBody>
                  <a:tcPr/>
                </a:tc>
                <a:tc>
                  <a:txBody>
                    <a:bodyPr/>
                    <a:lstStyle/>
                    <a:p>
                      <a:pPr algn="ctr"/>
                      <a:r>
                        <a:rPr lang="en-GB" sz="2000" b="1" dirty="0"/>
                        <a:t>Brackets</a:t>
                      </a:r>
                      <a:endParaRPr lang="en-CH" sz="2000" b="1" dirty="0"/>
                    </a:p>
                  </a:txBody>
                  <a:tcPr/>
                </a:tc>
                <a:tc>
                  <a:txBody>
                    <a:bodyPr/>
                    <a:lstStyle/>
                    <a:p>
                      <a:pPr algn="ctr"/>
                      <a:r>
                        <a:rPr lang="en-GB" sz="2000" b="1" dirty="0"/>
                        <a:t>(2*3)+5</a:t>
                      </a:r>
                      <a:endParaRPr lang="en-CH" sz="2000" b="1" dirty="0"/>
                    </a:p>
                  </a:txBody>
                  <a:tcPr/>
                </a:tc>
                <a:extLst>
                  <a:ext uri="{0D108BD9-81ED-4DB2-BD59-A6C34878D82A}">
                    <a16:rowId xmlns:a16="http://schemas.microsoft.com/office/drawing/2014/main" val="978011235"/>
                  </a:ext>
                </a:extLst>
              </a:tr>
              <a:tr h="370840">
                <a:tc>
                  <a:txBody>
                    <a:bodyPr/>
                    <a:lstStyle/>
                    <a:p>
                      <a:pPr algn="ctr"/>
                      <a:r>
                        <a:rPr lang="en-GB" sz="2000" b="1" dirty="0"/>
                        <a:t>**</a:t>
                      </a:r>
                      <a:endParaRPr lang="en-CH" sz="2000" b="1" dirty="0"/>
                    </a:p>
                  </a:txBody>
                  <a:tcPr/>
                </a:tc>
                <a:tc>
                  <a:txBody>
                    <a:bodyPr/>
                    <a:lstStyle/>
                    <a:p>
                      <a:pPr algn="ctr"/>
                      <a:r>
                        <a:rPr lang="en-GB" sz="2000" b="1" dirty="0"/>
                        <a:t>Exponent</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2773458382"/>
                  </a:ext>
                </a:extLst>
              </a:tr>
              <a:tr h="370840">
                <a:tc>
                  <a:txBody>
                    <a:bodyPr/>
                    <a:lstStyle/>
                    <a:p>
                      <a:pPr algn="ctr"/>
                      <a:r>
                        <a:rPr lang="en-GB" sz="2000" b="1" dirty="0"/>
                        <a:t>% </a:t>
                      </a:r>
                      <a:endParaRPr lang="en-CH" sz="2000" b="1" dirty="0"/>
                    </a:p>
                  </a:txBody>
                  <a:tcPr/>
                </a:tc>
                <a:tc>
                  <a:txBody>
                    <a:bodyPr/>
                    <a:lstStyle/>
                    <a:p>
                      <a:pPr algn="ctr"/>
                      <a:r>
                        <a:rPr lang="en-GB" sz="2000" b="1" dirty="0"/>
                        <a:t>Module</a:t>
                      </a:r>
                      <a:endParaRPr lang="en-CH" sz="2000" b="1" dirty="0"/>
                    </a:p>
                  </a:txBody>
                  <a:tcPr/>
                </a:tc>
                <a:tc>
                  <a:txBody>
                    <a:bodyPr/>
                    <a:lstStyle/>
                    <a:p>
                      <a:pPr algn="ctr"/>
                      <a:r>
                        <a:rPr lang="en-GB" sz="2000" b="1" dirty="0"/>
                        <a:t>10%2</a:t>
                      </a:r>
                      <a:endParaRPr lang="en-CH" sz="2000" b="1" dirty="0"/>
                    </a:p>
                  </a:txBody>
                  <a:tcPr/>
                </a:tc>
                <a:extLst>
                  <a:ext uri="{0D108BD9-81ED-4DB2-BD59-A6C34878D82A}">
                    <a16:rowId xmlns:a16="http://schemas.microsoft.com/office/drawing/2014/main" val="3451816464"/>
                  </a:ext>
                </a:extLst>
              </a:tr>
              <a:tr h="370840">
                <a:tc>
                  <a:txBody>
                    <a:bodyPr/>
                    <a:lstStyle/>
                    <a:p>
                      <a:pPr algn="ctr"/>
                      <a:r>
                        <a:rPr lang="en-GB" sz="2000" b="1" dirty="0"/>
                        <a:t>/</a:t>
                      </a:r>
                      <a:endParaRPr lang="en-CH" sz="2000" b="1" dirty="0"/>
                    </a:p>
                  </a:txBody>
                  <a:tcPr/>
                </a:tc>
                <a:tc>
                  <a:txBody>
                    <a:bodyPr/>
                    <a:lstStyle/>
                    <a:p>
                      <a:pPr algn="ctr"/>
                      <a:r>
                        <a:rPr lang="en-GB" sz="2000" b="1" dirty="0"/>
                        <a:t>Division</a:t>
                      </a:r>
                      <a:endParaRPr lang="en-CH" sz="2000" b="1" dirty="0"/>
                    </a:p>
                  </a:txBody>
                  <a:tcPr/>
                </a:tc>
                <a:tc>
                  <a:txBody>
                    <a:bodyPr/>
                    <a:lstStyle/>
                    <a:p>
                      <a:pPr algn="ctr"/>
                      <a:r>
                        <a:rPr lang="en-GB" sz="2000" b="1" dirty="0"/>
                        <a:t>20/4</a:t>
                      </a:r>
                      <a:endParaRPr lang="en-CH" sz="2000" b="1" dirty="0"/>
                    </a:p>
                  </a:txBody>
                  <a:tcPr/>
                </a:tc>
                <a:extLst>
                  <a:ext uri="{0D108BD9-81ED-4DB2-BD59-A6C34878D82A}">
                    <a16:rowId xmlns:a16="http://schemas.microsoft.com/office/drawing/2014/main" val="1607377030"/>
                  </a:ext>
                </a:extLst>
              </a:tr>
              <a:tr h="370840">
                <a:tc>
                  <a:txBody>
                    <a:bodyPr/>
                    <a:lstStyle/>
                    <a:p>
                      <a:pPr algn="ctr"/>
                      <a:r>
                        <a:rPr lang="en-GB" sz="2000" b="1" dirty="0"/>
                        <a:t>*</a:t>
                      </a:r>
                      <a:endParaRPr lang="en-CH" sz="2000" b="1" dirty="0"/>
                    </a:p>
                  </a:txBody>
                  <a:tcPr/>
                </a:tc>
                <a:tc>
                  <a:txBody>
                    <a:bodyPr/>
                    <a:lstStyle/>
                    <a:p>
                      <a:pPr algn="ctr"/>
                      <a:r>
                        <a:rPr lang="en-GB" sz="2000" b="1" dirty="0"/>
                        <a:t>Multiplication</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3223001721"/>
                  </a:ext>
                </a:extLst>
              </a:tr>
              <a:tr h="0">
                <a:tc>
                  <a:txBody>
                    <a:bodyPr/>
                    <a:lstStyle/>
                    <a:p>
                      <a:pPr algn="ctr"/>
                      <a:r>
                        <a:rPr lang="en-GB" sz="2000" b="1" dirty="0"/>
                        <a:t>-</a:t>
                      </a:r>
                      <a:endParaRPr lang="en-CH" sz="2000" b="1" dirty="0"/>
                    </a:p>
                  </a:txBody>
                  <a:tcPr/>
                </a:tc>
                <a:tc>
                  <a:txBody>
                    <a:bodyPr/>
                    <a:lstStyle/>
                    <a:p>
                      <a:pPr algn="ctr"/>
                      <a:r>
                        <a:rPr lang="en-GB" sz="2000" b="1" dirty="0" err="1"/>
                        <a:t>Substraction</a:t>
                      </a:r>
                      <a:endParaRPr lang="en-CH" sz="2000" b="1" dirty="0"/>
                    </a:p>
                  </a:txBody>
                  <a:tcPr/>
                </a:tc>
                <a:tc>
                  <a:txBody>
                    <a:bodyPr/>
                    <a:lstStyle/>
                    <a:p>
                      <a:pPr algn="ctr"/>
                      <a:r>
                        <a:rPr lang="en-GB" sz="2000" b="1" dirty="0"/>
                        <a:t>6-3</a:t>
                      </a:r>
                      <a:endParaRPr lang="en-CH" sz="2000" b="1" dirty="0"/>
                    </a:p>
                  </a:txBody>
                  <a:tcPr/>
                </a:tc>
                <a:extLst>
                  <a:ext uri="{0D108BD9-81ED-4DB2-BD59-A6C34878D82A}">
                    <a16:rowId xmlns:a16="http://schemas.microsoft.com/office/drawing/2014/main" val="3360183246"/>
                  </a:ext>
                </a:extLst>
              </a:tr>
              <a:tr h="370840">
                <a:tc>
                  <a:txBody>
                    <a:bodyPr/>
                    <a:lstStyle/>
                    <a:p>
                      <a:pPr algn="ctr"/>
                      <a:r>
                        <a:rPr lang="en-GB" sz="2000" b="1" dirty="0"/>
                        <a:t>+</a:t>
                      </a:r>
                      <a:endParaRPr lang="en-CH" sz="2000" b="1" dirty="0"/>
                    </a:p>
                  </a:txBody>
                  <a:tcPr/>
                </a:tc>
                <a:tc>
                  <a:txBody>
                    <a:bodyPr/>
                    <a:lstStyle/>
                    <a:p>
                      <a:pPr algn="ctr"/>
                      <a:r>
                        <a:rPr lang="en-GB" sz="2000" b="1" dirty="0" err="1"/>
                        <a:t>Adition</a:t>
                      </a:r>
                      <a:endParaRPr lang="en-CH" sz="2000" b="1" dirty="0"/>
                    </a:p>
                  </a:txBody>
                  <a:tcPr/>
                </a:tc>
                <a:tc>
                  <a:txBody>
                    <a:bodyPr/>
                    <a:lstStyle/>
                    <a:p>
                      <a:pPr algn="ctr"/>
                      <a:r>
                        <a:rPr lang="en-GB" sz="2000" b="1" dirty="0"/>
                        <a:t>100 + 200</a:t>
                      </a:r>
                      <a:endParaRPr lang="en-CH" sz="2000" b="1" dirty="0"/>
                    </a:p>
                  </a:txBody>
                  <a:tcPr/>
                </a:tc>
                <a:extLst>
                  <a:ext uri="{0D108BD9-81ED-4DB2-BD59-A6C34878D82A}">
                    <a16:rowId xmlns:a16="http://schemas.microsoft.com/office/drawing/2014/main" val="1296667991"/>
                  </a:ext>
                </a:extLst>
              </a:tr>
            </a:tbl>
          </a:graphicData>
        </a:graphic>
      </p:graphicFrame>
    </p:spTree>
    <p:extLst>
      <p:ext uri="{BB962C8B-B14F-4D97-AF65-F5344CB8AC3E}">
        <p14:creationId xmlns:p14="http://schemas.microsoft.com/office/powerpoint/2010/main" val="731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3F10-988C-715F-217F-C609C0CC40F8}"/>
              </a:ext>
            </a:extLst>
          </p:cNvPr>
          <p:cNvSpPr>
            <a:spLocks noGrp="1"/>
          </p:cNvSpPr>
          <p:nvPr>
            <p:ph type="title"/>
          </p:nvPr>
        </p:nvSpPr>
        <p:spPr/>
        <p:txBody>
          <a:bodyPr/>
          <a:lstStyle/>
          <a:p>
            <a:r>
              <a:rPr lang="en-GB" dirty="0"/>
              <a:t>Arithmetic Operators</a:t>
            </a:r>
            <a:endParaRPr lang="en-CH" dirty="0"/>
          </a:p>
        </p:txBody>
      </p:sp>
      <p:pic>
        <p:nvPicPr>
          <p:cNvPr id="7" name="Content Placeholder 6" descr="Graphical user interface, application&#10;&#10;Description automatically generated">
            <a:extLst>
              <a:ext uri="{FF2B5EF4-FFF2-40B4-BE49-F238E27FC236}">
                <a16:creationId xmlns:a16="http://schemas.microsoft.com/office/drawing/2014/main" id="{F0899235-B422-8CFE-18EF-0E370EE52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217" y="2281776"/>
            <a:ext cx="11281359" cy="2909984"/>
          </a:xfrm>
        </p:spPr>
      </p:pic>
      <p:sp>
        <p:nvSpPr>
          <p:cNvPr id="8" name="TextBox 7">
            <a:extLst>
              <a:ext uri="{FF2B5EF4-FFF2-40B4-BE49-F238E27FC236}">
                <a16:creationId xmlns:a16="http://schemas.microsoft.com/office/drawing/2014/main" id="{587DBA27-DDAE-3E2B-F445-2E5A82664FC5}"/>
              </a:ext>
            </a:extLst>
          </p:cNvPr>
          <p:cNvSpPr txBox="1"/>
          <p:nvPr/>
        </p:nvSpPr>
        <p:spPr>
          <a:xfrm>
            <a:off x="8534400" y="1442720"/>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557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63D6FBF-5B50-A5DA-E5BD-8AC296F532F2}"/>
              </a:ext>
            </a:extLst>
          </p:cNvPr>
          <p:cNvSpPr>
            <a:spLocks noGrp="1"/>
          </p:cNvSpPr>
          <p:nvPr>
            <p:ph type="title"/>
          </p:nvPr>
        </p:nvSpPr>
        <p:spPr>
          <a:xfrm>
            <a:off x="3327722" y="777240"/>
            <a:ext cx="5782804" cy="2493876"/>
          </a:xfrm>
        </p:spPr>
        <p:txBody>
          <a:bodyPr anchor="b">
            <a:normAutofit/>
          </a:bodyPr>
          <a:lstStyle/>
          <a:p>
            <a:pPr algn="ctr"/>
            <a:r>
              <a:rPr lang="en-GB" sz="4400" dirty="0"/>
              <a:t>DAY 1</a:t>
            </a:r>
            <a:endParaRPr lang="en-CH" sz="4400" dirty="0"/>
          </a:p>
        </p:txBody>
      </p:sp>
      <p:sp>
        <p:nvSpPr>
          <p:cNvPr id="3" name="Content Placeholder 2">
            <a:extLst>
              <a:ext uri="{FF2B5EF4-FFF2-40B4-BE49-F238E27FC236}">
                <a16:creationId xmlns:a16="http://schemas.microsoft.com/office/drawing/2014/main" id="{22C8BB50-595A-EFB8-2E45-ADDAF2C5D495}"/>
              </a:ext>
            </a:extLst>
          </p:cNvPr>
          <p:cNvSpPr>
            <a:spLocks noGrp="1"/>
          </p:cNvSpPr>
          <p:nvPr>
            <p:ph idx="1"/>
          </p:nvPr>
        </p:nvSpPr>
        <p:spPr>
          <a:xfrm>
            <a:off x="3327722" y="3429000"/>
            <a:ext cx="5782804" cy="2333562"/>
          </a:xfrm>
        </p:spPr>
        <p:txBody>
          <a:bodyPr anchor="t">
            <a:normAutofit/>
          </a:bodyPr>
          <a:lstStyle/>
          <a:p>
            <a:pPr algn="ctr"/>
            <a:r>
              <a:rPr lang="en-GB" sz="1800" dirty="0"/>
              <a:t>1. General Introduction</a:t>
            </a:r>
          </a:p>
          <a:p>
            <a:pPr algn="ctr"/>
            <a:r>
              <a:rPr lang="en-GB" sz="1800" dirty="0"/>
              <a:t>2. Introduction to Programming</a:t>
            </a:r>
          </a:p>
          <a:p>
            <a:pPr algn="ctr"/>
            <a:r>
              <a:rPr lang="en-GB" sz="1800" dirty="0"/>
              <a:t>3. Python Syntax</a:t>
            </a:r>
          </a:p>
          <a:p>
            <a:pPr algn="ctr"/>
            <a:r>
              <a:rPr lang="en-GB" sz="1800" dirty="0"/>
              <a:t>4. Data Types (String, Float, Integer, Boolean)</a:t>
            </a:r>
          </a:p>
          <a:p>
            <a:pPr algn="ctr"/>
            <a:endParaRPr lang="en-GB" sz="1800" dirty="0"/>
          </a:p>
          <a:p>
            <a:pPr algn="ctr"/>
            <a:endParaRPr lang="en-GB" sz="1800" dirty="0"/>
          </a:p>
          <a:p>
            <a:pPr algn="ctr"/>
            <a:endParaRPr lang="en-CH" sz="1800" dirty="0"/>
          </a:p>
        </p:txBody>
      </p:sp>
      <p:grpSp>
        <p:nvGrpSpPr>
          <p:cNvPr id="4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45" name="Oval 44">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57"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6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65"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67" name="Graphic 66">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1006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7507-5FC9-6E9E-E02D-BE04196CC5F6}"/>
              </a:ext>
            </a:extLst>
          </p:cNvPr>
          <p:cNvSpPr>
            <a:spLocks noGrp="1"/>
          </p:cNvSpPr>
          <p:nvPr>
            <p:ph type="title"/>
          </p:nvPr>
        </p:nvSpPr>
        <p:spPr>
          <a:xfrm>
            <a:off x="777240" y="314325"/>
            <a:ext cx="10659110" cy="1325563"/>
          </a:xfrm>
        </p:spPr>
        <p:txBody>
          <a:bodyPr/>
          <a:lstStyle/>
          <a:p>
            <a:r>
              <a:rPr lang="en-GB" dirty="0"/>
              <a:t>Let’s try it out!</a:t>
            </a:r>
            <a:endParaRPr lang="en-CH" dirty="0"/>
          </a:p>
        </p:txBody>
      </p:sp>
      <p:graphicFrame>
        <p:nvGraphicFramePr>
          <p:cNvPr id="4" name="Table 4">
            <a:extLst>
              <a:ext uri="{FF2B5EF4-FFF2-40B4-BE49-F238E27FC236}">
                <a16:creationId xmlns:a16="http://schemas.microsoft.com/office/drawing/2014/main" id="{9FE4E7C4-BC0E-DEE0-B9EC-B067ED3F124D}"/>
              </a:ext>
            </a:extLst>
          </p:cNvPr>
          <p:cNvGraphicFramePr>
            <a:graphicFrameLocks noGrp="1"/>
          </p:cNvGraphicFramePr>
          <p:nvPr>
            <p:ph idx="1"/>
            <p:extLst>
              <p:ext uri="{D42A27DB-BD31-4B8C-83A1-F6EECF244321}">
                <p14:modId xmlns:p14="http://schemas.microsoft.com/office/powerpoint/2010/main" val="1888141994"/>
              </p:ext>
            </p:extLst>
          </p:nvPr>
        </p:nvGraphicFramePr>
        <p:xfrm>
          <a:off x="777876" y="2902585"/>
          <a:ext cx="10658474" cy="1854200"/>
        </p:xfrm>
        <a:graphic>
          <a:graphicData uri="http://schemas.openxmlformats.org/drawingml/2006/table">
            <a:tbl>
              <a:tblPr firstRow="1" bandRow="1">
                <a:tableStyleId>{5C22544A-7EE6-4342-B048-85BDC9FD1C3A}</a:tableStyleId>
              </a:tblPr>
              <a:tblGrid>
                <a:gridCol w="5329237">
                  <a:extLst>
                    <a:ext uri="{9D8B030D-6E8A-4147-A177-3AD203B41FA5}">
                      <a16:colId xmlns:a16="http://schemas.microsoft.com/office/drawing/2014/main" val="645530767"/>
                    </a:ext>
                  </a:extLst>
                </a:gridCol>
                <a:gridCol w="5329237">
                  <a:extLst>
                    <a:ext uri="{9D8B030D-6E8A-4147-A177-3AD203B41FA5}">
                      <a16:colId xmlns:a16="http://schemas.microsoft.com/office/drawing/2014/main" val="313930593"/>
                    </a:ext>
                  </a:extLst>
                </a:gridCol>
              </a:tblGrid>
              <a:tr h="370840">
                <a:tc>
                  <a:txBody>
                    <a:bodyPr/>
                    <a:lstStyle/>
                    <a:p>
                      <a:pPr algn="ctr"/>
                      <a:r>
                        <a:rPr lang="en-GB" b="1" dirty="0"/>
                        <a:t>Expression</a:t>
                      </a:r>
                      <a:endParaRPr lang="en-CH" b="1" dirty="0"/>
                    </a:p>
                  </a:txBody>
                  <a:tcPr/>
                </a:tc>
                <a:tc>
                  <a:txBody>
                    <a:bodyPr/>
                    <a:lstStyle/>
                    <a:p>
                      <a:pPr algn="ctr"/>
                      <a:r>
                        <a:rPr lang="en-GB" b="1" dirty="0"/>
                        <a:t>Result</a:t>
                      </a:r>
                      <a:endParaRPr lang="en-CH" b="1" dirty="0"/>
                    </a:p>
                  </a:txBody>
                  <a:tcPr/>
                </a:tc>
                <a:extLst>
                  <a:ext uri="{0D108BD9-81ED-4DB2-BD59-A6C34878D82A}">
                    <a16:rowId xmlns:a16="http://schemas.microsoft.com/office/drawing/2014/main" val="1361964676"/>
                  </a:ext>
                </a:extLst>
              </a:tr>
              <a:tr h="370840">
                <a:tc>
                  <a:txBody>
                    <a:bodyPr/>
                    <a:lstStyle/>
                    <a:p>
                      <a:pPr algn="ctr"/>
                      <a:r>
                        <a:rPr lang="en-CH" b="1" dirty="0"/>
                        <a:t>2 ** 3 + 2 * 3</a:t>
                      </a:r>
                    </a:p>
                  </a:txBody>
                  <a:tcPr/>
                </a:tc>
                <a:tc>
                  <a:txBody>
                    <a:bodyPr/>
                    <a:lstStyle/>
                    <a:p>
                      <a:pPr algn="ctr"/>
                      <a:r>
                        <a:rPr lang="en-GB" b="1" dirty="0"/>
                        <a:t>?</a:t>
                      </a:r>
                      <a:endParaRPr lang="en-CH" b="1" dirty="0"/>
                    </a:p>
                  </a:txBody>
                  <a:tcPr/>
                </a:tc>
                <a:extLst>
                  <a:ext uri="{0D108BD9-81ED-4DB2-BD59-A6C34878D82A}">
                    <a16:rowId xmlns:a16="http://schemas.microsoft.com/office/drawing/2014/main" val="4258132548"/>
                  </a:ext>
                </a:extLst>
              </a:tr>
              <a:tr h="370840">
                <a:tc>
                  <a:txBody>
                    <a:bodyPr/>
                    <a:lstStyle/>
                    <a:p>
                      <a:pPr algn="ctr"/>
                      <a:r>
                        <a:rPr lang="en-CH" b="1" dirty="0"/>
                        <a:t>3 * (4 + 3) </a:t>
                      </a:r>
                    </a:p>
                  </a:txBody>
                  <a:tcPr/>
                </a:tc>
                <a:tc>
                  <a:txBody>
                    <a:bodyPr/>
                    <a:lstStyle/>
                    <a:p>
                      <a:pPr algn="ctr"/>
                      <a:r>
                        <a:rPr lang="en-GB" b="1" dirty="0"/>
                        <a:t>?</a:t>
                      </a:r>
                      <a:endParaRPr lang="en-CH" b="1" dirty="0"/>
                    </a:p>
                  </a:txBody>
                  <a:tcPr/>
                </a:tc>
                <a:extLst>
                  <a:ext uri="{0D108BD9-81ED-4DB2-BD59-A6C34878D82A}">
                    <a16:rowId xmlns:a16="http://schemas.microsoft.com/office/drawing/2014/main" val="756807216"/>
                  </a:ext>
                </a:extLst>
              </a:tr>
              <a:tr h="370840">
                <a:tc>
                  <a:txBody>
                    <a:bodyPr/>
                    <a:lstStyle/>
                    <a:p>
                      <a:pPr algn="ctr"/>
                      <a:r>
                        <a:rPr lang="en-CH" b="1" dirty="0"/>
                        <a:t>2 ** (1 + 1) / 4 </a:t>
                      </a:r>
                    </a:p>
                  </a:txBody>
                  <a:tcPr/>
                </a:tc>
                <a:tc>
                  <a:txBody>
                    <a:bodyPr/>
                    <a:lstStyle/>
                    <a:p>
                      <a:pPr algn="ctr"/>
                      <a:r>
                        <a:rPr lang="en-GB" b="1" dirty="0"/>
                        <a:t>?</a:t>
                      </a:r>
                      <a:endParaRPr lang="en-CH" b="1" dirty="0"/>
                    </a:p>
                  </a:txBody>
                  <a:tcPr/>
                </a:tc>
                <a:extLst>
                  <a:ext uri="{0D108BD9-81ED-4DB2-BD59-A6C34878D82A}">
                    <a16:rowId xmlns:a16="http://schemas.microsoft.com/office/drawing/2014/main" val="2234084158"/>
                  </a:ext>
                </a:extLst>
              </a:tr>
              <a:tr h="370840">
                <a:tc>
                  <a:txBody>
                    <a:bodyPr/>
                    <a:lstStyle/>
                    <a:p>
                      <a:pPr algn="ctr"/>
                      <a:r>
                        <a:rPr lang="en-GB" b="1" dirty="0"/>
                        <a:t>“Python” + “is” + “cool”</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1534426352"/>
                  </a:ext>
                </a:extLst>
              </a:tr>
            </a:tbl>
          </a:graphicData>
        </a:graphic>
      </p:graphicFrame>
      <p:sp>
        <p:nvSpPr>
          <p:cNvPr id="6" name="TextBox 5">
            <a:extLst>
              <a:ext uri="{FF2B5EF4-FFF2-40B4-BE49-F238E27FC236}">
                <a16:creationId xmlns:a16="http://schemas.microsoft.com/office/drawing/2014/main" id="{6454AB34-82DF-6A0C-4107-23AD59AABB32}"/>
              </a:ext>
            </a:extLst>
          </p:cNvPr>
          <p:cNvSpPr txBox="1"/>
          <p:nvPr/>
        </p:nvSpPr>
        <p:spPr>
          <a:xfrm>
            <a:off x="7863840" y="1270556"/>
            <a:ext cx="127000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608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A09034AD-D045-0844-EEC6-31C50BD7F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918" y="1595120"/>
            <a:ext cx="9666164" cy="4003040"/>
          </a:xfrm>
        </p:spPr>
      </p:pic>
      <p:sp>
        <p:nvSpPr>
          <p:cNvPr id="6" name="TextBox 5">
            <a:extLst>
              <a:ext uri="{FF2B5EF4-FFF2-40B4-BE49-F238E27FC236}">
                <a16:creationId xmlns:a16="http://schemas.microsoft.com/office/drawing/2014/main" id="{BC9B09FD-4AE5-F4FD-923B-534C295D6119}"/>
              </a:ext>
            </a:extLst>
          </p:cNvPr>
          <p:cNvSpPr txBox="1"/>
          <p:nvPr/>
        </p:nvSpPr>
        <p:spPr>
          <a:xfrm>
            <a:off x="7772400" y="741680"/>
            <a:ext cx="129032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21389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717-B871-FFC8-AE1D-84B6CD147E84}"/>
              </a:ext>
            </a:extLst>
          </p:cNvPr>
          <p:cNvSpPr>
            <a:spLocks noGrp="1"/>
          </p:cNvSpPr>
          <p:nvPr>
            <p:ph type="title"/>
          </p:nvPr>
        </p:nvSpPr>
        <p:spPr/>
        <p:txBody>
          <a:bodyPr/>
          <a:lstStyle/>
          <a:p>
            <a:r>
              <a:rPr lang="en-GB" dirty="0"/>
              <a:t>Comments</a:t>
            </a:r>
            <a:endParaRPr lang="en-CH" dirty="0"/>
          </a:p>
        </p:txBody>
      </p:sp>
      <p:sp>
        <p:nvSpPr>
          <p:cNvPr id="3" name="Content Placeholder 2">
            <a:extLst>
              <a:ext uri="{FF2B5EF4-FFF2-40B4-BE49-F238E27FC236}">
                <a16:creationId xmlns:a16="http://schemas.microsoft.com/office/drawing/2014/main" id="{689A2A2C-95DE-CDA1-3E88-F8756D469AC0}"/>
              </a:ext>
            </a:extLst>
          </p:cNvPr>
          <p:cNvSpPr>
            <a:spLocks noGrp="1"/>
          </p:cNvSpPr>
          <p:nvPr>
            <p:ph idx="1"/>
          </p:nvPr>
        </p:nvSpPr>
        <p:spPr/>
        <p:txBody>
          <a:bodyPr/>
          <a:lstStyle/>
          <a:p>
            <a:pPr marL="0" indent="0">
              <a:buNone/>
            </a:pPr>
            <a:r>
              <a:rPr lang="en-GB" dirty="0"/>
              <a:t>Comments have no impact on the program</a:t>
            </a:r>
          </a:p>
          <a:p>
            <a:pPr marL="0" indent="0">
              <a:buNone/>
            </a:pPr>
            <a:r>
              <a:rPr lang="en-GB" dirty="0"/>
              <a:t>           • Should explain the code</a:t>
            </a:r>
          </a:p>
          <a:p>
            <a:pPr marL="0" indent="0">
              <a:buNone/>
            </a:pPr>
            <a:r>
              <a:rPr lang="en-GB" dirty="0"/>
              <a:t>           • A comment starts with a # character</a:t>
            </a:r>
          </a:p>
          <a:p>
            <a:pPr marL="0" indent="0">
              <a:buNone/>
            </a:pPr>
            <a:endParaRPr lang="en-GB" dirty="0"/>
          </a:p>
          <a:p>
            <a:pPr marL="0" indent="0">
              <a:buNone/>
            </a:pPr>
            <a:endParaRPr lang="en-GB" dirty="0"/>
          </a:p>
          <a:p>
            <a:pPr marL="0" indent="0">
              <a:buNone/>
            </a:pPr>
            <a:endParaRPr lang="en-CH" dirty="0"/>
          </a:p>
        </p:txBody>
      </p:sp>
      <p:pic>
        <p:nvPicPr>
          <p:cNvPr id="5" name="Picture 4" descr="A picture containing background pattern&#10;&#10;Description automatically generated">
            <a:extLst>
              <a:ext uri="{FF2B5EF4-FFF2-40B4-BE49-F238E27FC236}">
                <a16:creationId xmlns:a16="http://schemas.microsoft.com/office/drawing/2014/main" id="{8D769E0D-5E85-83D9-0DFA-3DF1FA6E6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4" y="3556000"/>
            <a:ext cx="10724628" cy="1744367"/>
          </a:xfrm>
          <a:prstGeom prst="rect">
            <a:avLst/>
          </a:prstGeom>
        </p:spPr>
      </p:pic>
    </p:spTree>
    <p:extLst>
      <p:ext uri="{BB962C8B-B14F-4D97-AF65-F5344CB8AC3E}">
        <p14:creationId xmlns:p14="http://schemas.microsoft.com/office/powerpoint/2010/main" val="215230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oloured pins pinned on a calendar">
            <a:extLst>
              <a:ext uri="{FF2B5EF4-FFF2-40B4-BE49-F238E27FC236}">
                <a16:creationId xmlns:a16="http://schemas.microsoft.com/office/drawing/2014/main" id="{46C0F7A8-9608-414D-DE2E-07636A315A4B}"/>
              </a:ext>
            </a:extLst>
          </p:cNvPr>
          <p:cNvPicPr>
            <a:picLocks noChangeAspect="1"/>
          </p:cNvPicPr>
          <p:nvPr/>
        </p:nvPicPr>
        <p:blipFill rotWithShape="1">
          <a:blip r:embed="rId2">
            <a:alphaModFix amt="40000"/>
          </a:blip>
          <a:srcRect r="-1" b="15708"/>
          <a:stretch/>
        </p:blipFill>
        <p:spPr>
          <a:xfrm>
            <a:off x="1525" y="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084175-232F-0963-E981-7CD8EAE0751A}"/>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solidFill>
                  <a:srgbClr val="FFFFFF"/>
                </a:solidFill>
              </a:rPr>
              <a:t>Exercises Day 1</a:t>
            </a:r>
          </a:p>
        </p:txBody>
      </p:sp>
    </p:spTree>
    <p:extLst>
      <p:ext uri="{BB962C8B-B14F-4D97-AF65-F5344CB8AC3E}">
        <p14:creationId xmlns:p14="http://schemas.microsoft.com/office/powerpoint/2010/main" val="29274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A red pin is pinned on a calendar date">
            <a:extLst>
              <a:ext uri="{FF2B5EF4-FFF2-40B4-BE49-F238E27FC236}">
                <a16:creationId xmlns:a16="http://schemas.microsoft.com/office/drawing/2014/main" id="{1633753B-0397-5DF7-FB17-2C453C395A93}"/>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1" name="Freeform: Shape 3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66215C-2A63-6FEB-ACEC-6536A438B721}"/>
              </a:ext>
            </a:extLst>
          </p:cNvPr>
          <p:cNvSpPr txBox="1"/>
          <p:nvPr/>
        </p:nvSpPr>
        <p:spPr>
          <a:xfrm>
            <a:off x="5659718" y="565846"/>
            <a:ext cx="5770281" cy="361764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dirty="0">
                <a:solidFill>
                  <a:srgbClr val="FFFFFF"/>
                </a:solidFill>
                <a:latin typeface="+mj-lt"/>
                <a:ea typeface="+mj-ea"/>
                <a:cs typeface="+mj-cs"/>
              </a:rPr>
              <a:t>Day 2</a:t>
            </a:r>
          </a:p>
        </p:txBody>
      </p:sp>
    </p:spTree>
    <p:extLst>
      <p:ext uri="{BB962C8B-B14F-4D97-AF65-F5344CB8AC3E}">
        <p14:creationId xmlns:p14="http://schemas.microsoft.com/office/powerpoint/2010/main" val="386329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9909ABA9-B515-0D09-70DF-8745C2B68DE7}"/>
              </a:ext>
            </a:extLst>
          </p:cNvPr>
          <p:cNvSpPr>
            <a:spLocks noGrp="1"/>
          </p:cNvSpPr>
          <p:nvPr>
            <p:ph type="title"/>
          </p:nvPr>
        </p:nvSpPr>
        <p:spPr>
          <a:xfrm>
            <a:off x="3327722" y="777240"/>
            <a:ext cx="5782804" cy="2493876"/>
          </a:xfrm>
        </p:spPr>
        <p:txBody>
          <a:bodyPr anchor="b">
            <a:normAutofit/>
          </a:bodyPr>
          <a:lstStyle/>
          <a:p>
            <a:pPr algn="ctr"/>
            <a:r>
              <a:rPr lang="en-GB" sz="4400" dirty="0"/>
              <a:t>Day 2</a:t>
            </a:r>
            <a:endParaRPr lang="en-CH" sz="4400" dirty="0"/>
          </a:p>
        </p:txBody>
      </p:sp>
      <p:sp>
        <p:nvSpPr>
          <p:cNvPr id="3" name="Content Placeholder 2">
            <a:extLst>
              <a:ext uri="{FF2B5EF4-FFF2-40B4-BE49-F238E27FC236}">
                <a16:creationId xmlns:a16="http://schemas.microsoft.com/office/drawing/2014/main" id="{44A72A10-93F9-1F4F-E734-59A4B22AB775}"/>
              </a:ext>
            </a:extLst>
          </p:cNvPr>
          <p:cNvSpPr>
            <a:spLocks noGrp="1"/>
          </p:cNvSpPr>
          <p:nvPr>
            <p:ph idx="1"/>
          </p:nvPr>
        </p:nvSpPr>
        <p:spPr>
          <a:xfrm>
            <a:off x="3327722" y="3429000"/>
            <a:ext cx="5782804" cy="2333562"/>
          </a:xfrm>
        </p:spPr>
        <p:txBody>
          <a:bodyPr anchor="t">
            <a:normAutofit/>
          </a:bodyPr>
          <a:lstStyle/>
          <a:p>
            <a:pPr algn="ctr"/>
            <a:r>
              <a:rPr lang="en-GB" sz="1800" dirty="0"/>
              <a:t>Data structures (lists, tuples, sets, dictionaries)</a:t>
            </a:r>
          </a:p>
          <a:p>
            <a:pPr algn="ctr"/>
            <a:r>
              <a:rPr lang="en-GB" sz="1800" dirty="0"/>
              <a:t>Methods</a:t>
            </a:r>
          </a:p>
        </p:txBody>
      </p:sp>
      <p:grpSp>
        <p:nvGrpSpPr>
          <p:cNvPr id="3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6"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69032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A2A3BAF-5C56-5E5E-1AD8-5B3D03F4E5F4}"/>
              </a:ext>
            </a:extLst>
          </p:cNvPr>
          <p:cNvSpPr>
            <a:spLocks noGrp="1"/>
          </p:cNvSpPr>
          <p:nvPr>
            <p:ph type="title"/>
          </p:nvPr>
        </p:nvSpPr>
        <p:spPr>
          <a:xfrm>
            <a:off x="3327722" y="777240"/>
            <a:ext cx="5782804" cy="2493876"/>
          </a:xfrm>
        </p:spPr>
        <p:txBody>
          <a:bodyPr anchor="b">
            <a:normAutofit/>
          </a:bodyPr>
          <a:lstStyle/>
          <a:p>
            <a:pPr algn="ctr"/>
            <a:r>
              <a:rPr lang="en-GB" sz="4400" dirty="0"/>
              <a:t>1. Data Structures</a:t>
            </a:r>
            <a:endParaRPr lang="en-CH" sz="4400" dirty="0"/>
          </a:p>
        </p:txBody>
      </p:sp>
      <p:sp>
        <p:nvSpPr>
          <p:cNvPr id="3" name="Content Placeholder 2">
            <a:extLst>
              <a:ext uri="{FF2B5EF4-FFF2-40B4-BE49-F238E27FC236}">
                <a16:creationId xmlns:a16="http://schemas.microsoft.com/office/drawing/2014/main" id="{D9E33193-8AEE-588C-1125-461B957E2021}"/>
              </a:ext>
            </a:extLst>
          </p:cNvPr>
          <p:cNvSpPr>
            <a:spLocks noGrp="1"/>
          </p:cNvSpPr>
          <p:nvPr>
            <p:ph idx="1"/>
          </p:nvPr>
        </p:nvSpPr>
        <p:spPr>
          <a:xfrm>
            <a:off x="3327722" y="3429000"/>
            <a:ext cx="5782804" cy="2333562"/>
          </a:xfrm>
        </p:spPr>
        <p:txBody>
          <a:bodyPr anchor="t">
            <a:normAutofit/>
          </a:bodyPr>
          <a:lstStyle/>
          <a:p>
            <a:pPr algn="ctr"/>
            <a:r>
              <a:rPr lang="en-GB" sz="1800" dirty="0"/>
              <a:t>Lists</a:t>
            </a:r>
          </a:p>
          <a:p>
            <a:pPr algn="ctr"/>
            <a:r>
              <a:rPr lang="en-GB" sz="1800" dirty="0"/>
              <a:t>Tuples</a:t>
            </a:r>
          </a:p>
          <a:p>
            <a:pPr algn="ctr"/>
            <a:r>
              <a:rPr lang="en-GB" sz="1800" dirty="0"/>
              <a:t>Sets </a:t>
            </a:r>
          </a:p>
          <a:p>
            <a:pPr algn="ctr"/>
            <a:r>
              <a:rPr lang="en-GB" sz="1800" dirty="0"/>
              <a:t>Dictionaries</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0982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E720-A1BC-2913-A2CA-AC82A65CBFAC}"/>
              </a:ext>
            </a:extLst>
          </p:cNvPr>
          <p:cNvSpPr>
            <a:spLocks noGrp="1"/>
          </p:cNvSpPr>
          <p:nvPr>
            <p:ph type="title"/>
          </p:nvPr>
        </p:nvSpPr>
        <p:spPr/>
        <p:txBody>
          <a:bodyPr/>
          <a:lstStyle/>
          <a:p>
            <a:r>
              <a:rPr lang="en-GB" dirty="0"/>
              <a:t>Python 0 indexing: an introduction</a:t>
            </a:r>
            <a:endParaRPr lang="LID4096" dirty="0"/>
          </a:p>
        </p:txBody>
      </p:sp>
      <p:sp>
        <p:nvSpPr>
          <p:cNvPr id="3" name="Content Placeholder 2">
            <a:extLst>
              <a:ext uri="{FF2B5EF4-FFF2-40B4-BE49-F238E27FC236}">
                <a16:creationId xmlns:a16="http://schemas.microsoft.com/office/drawing/2014/main" id="{A8411DE2-DEAD-0FAE-E566-F713954F460C}"/>
              </a:ext>
            </a:extLst>
          </p:cNvPr>
          <p:cNvSpPr>
            <a:spLocks noGrp="1"/>
          </p:cNvSpPr>
          <p:nvPr>
            <p:ph idx="1"/>
          </p:nvPr>
        </p:nvSpPr>
        <p:spPr/>
        <p:txBody>
          <a:bodyPr/>
          <a:lstStyle/>
          <a:p>
            <a:r>
              <a:rPr lang="en-GB" dirty="0"/>
              <a:t>Python is a programming language where the first element in a data structure (for example: a list or a string) is always 0. This can get a little bit confusing: </a:t>
            </a:r>
          </a:p>
          <a:p>
            <a:endParaRPr lang="en-GB" dirty="0"/>
          </a:p>
          <a:p>
            <a:endParaRPr lang="LID4096" dirty="0"/>
          </a:p>
        </p:txBody>
      </p:sp>
      <p:graphicFrame>
        <p:nvGraphicFramePr>
          <p:cNvPr id="4" name="Table 3">
            <a:extLst>
              <a:ext uri="{FF2B5EF4-FFF2-40B4-BE49-F238E27FC236}">
                <a16:creationId xmlns:a16="http://schemas.microsoft.com/office/drawing/2014/main" id="{C115A731-8277-5BF2-CFC1-F93A375EB8A3}"/>
              </a:ext>
            </a:extLst>
          </p:cNvPr>
          <p:cNvGraphicFramePr>
            <a:graphicFrameLocks noGrp="1"/>
          </p:cNvGraphicFramePr>
          <p:nvPr>
            <p:extLst>
              <p:ext uri="{D42A27DB-BD31-4B8C-83A1-F6EECF244321}">
                <p14:modId xmlns:p14="http://schemas.microsoft.com/office/powerpoint/2010/main" val="3773352030"/>
              </p:ext>
            </p:extLst>
          </p:nvPr>
        </p:nvGraphicFramePr>
        <p:xfrm>
          <a:off x="1757680" y="3058160"/>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p>
                      <a:pPr algn="ctr"/>
                      <a:r>
                        <a:rPr lang="en-GB" dirty="0"/>
                        <a:t>  H</a:t>
                      </a:r>
                      <a:endParaRPr lang="LID4096" dirty="0"/>
                    </a:p>
                  </a:txBody>
                  <a:tcPr/>
                </a:tc>
                <a:tc>
                  <a:txBody>
                    <a:bodyPr/>
                    <a:lstStyle/>
                    <a:p>
                      <a:pPr algn="ctr"/>
                      <a:r>
                        <a:rPr lang="en-GB" dirty="0"/>
                        <a:t>e</a:t>
                      </a:r>
                      <a:endParaRPr lang="LID4096" dirty="0"/>
                    </a:p>
                  </a:txBody>
                  <a:tcPr/>
                </a:tc>
                <a:tc>
                  <a:txBody>
                    <a:bodyPr/>
                    <a:lstStyle/>
                    <a:p>
                      <a:pPr algn="ctr"/>
                      <a:r>
                        <a:rPr lang="en-GB" dirty="0"/>
                        <a:t>l</a:t>
                      </a:r>
                      <a:endParaRPr lang="LID4096" dirty="0"/>
                    </a:p>
                  </a:txBody>
                  <a:tcPr/>
                </a:tc>
                <a:tc>
                  <a:txBody>
                    <a:bodyPr/>
                    <a:lstStyle/>
                    <a:p>
                      <a:pPr algn="ctr"/>
                      <a:r>
                        <a:rPr lang="en-GB" dirty="0"/>
                        <a:t>l</a:t>
                      </a:r>
                      <a:endParaRPr lang="LID4096" dirty="0"/>
                    </a:p>
                  </a:txBody>
                  <a:tcPr/>
                </a:tc>
                <a:tc>
                  <a:txBody>
                    <a:bodyPr/>
                    <a:lstStyle/>
                    <a:p>
                      <a:pPr algn="ctr"/>
                      <a:r>
                        <a:rPr lang="en-GB" dirty="0"/>
                        <a:t>o</a:t>
                      </a:r>
                      <a:endParaRPr lang="LID4096" dirty="0"/>
                    </a:p>
                  </a:txBody>
                  <a:tcPr/>
                </a:tc>
                <a:tc>
                  <a:txBody>
                    <a:bodyPr/>
                    <a:lstStyle/>
                    <a:p>
                      <a:pPr algn="ctr"/>
                      <a:endParaRPr lang="LID4096" dirty="0"/>
                    </a:p>
                  </a:txBody>
                  <a:tcPr/>
                </a:tc>
                <a:tc>
                  <a:txBody>
                    <a:bodyPr/>
                    <a:lstStyle/>
                    <a:p>
                      <a:pPr algn="ctr"/>
                      <a:r>
                        <a:rPr lang="en-GB" dirty="0"/>
                        <a:t>w</a:t>
                      </a:r>
                      <a:endParaRPr lang="LID4096" dirty="0"/>
                    </a:p>
                  </a:txBody>
                  <a:tcPr/>
                </a:tc>
                <a:tc>
                  <a:txBody>
                    <a:bodyPr/>
                    <a:lstStyle/>
                    <a:p>
                      <a:pPr algn="ctr"/>
                      <a:r>
                        <a:rPr lang="en-GB" dirty="0"/>
                        <a:t>o</a:t>
                      </a:r>
                      <a:endParaRPr lang="LID4096" dirty="0"/>
                    </a:p>
                  </a:txBody>
                  <a:tcPr/>
                </a:tc>
                <a:tc>
                  <a:txBody>
                    <a:bodyPr/>
                    <a:lstStyle/>
                    <a:p>
                      <a:pPr algn="ctr"/>
                      <a:r>
                        <a:rPr lang="en-GB" dirty="0"/>
                        <a:t>r</a:t>
                      </a:r>
                      <a:endParaRPr lang="LID4096" dirty="0"/>
                    </a:p>
                  </a:txBody>
                  <a:tcPr/>
                </a:tc>
                <a:tc>
                  <a:txBody>
                    <a:bodyPr/>
                    <a:lstStyle/>
                    <a:p>
                      <a:pPr algn="ctr"/>
                      <a:r>
                        <a:rPr lang="en-GB" dirty="0"/>
                        <a:t>l</a:t>
                      </a:r>
                      <a:endParaRPr lang="LID4096" dirty="0"/>
                    </a:p>
                  </a:txBody>
                  <a:tcPr/>
                </a:tc>
                <a:tc>
                  <a:txBody>
                    <a:bodyPr/>
                    <a:lstStyle/>
                    <a:p>
                      <a:pPr algn="ctr"/>
                      <a:r>
                        <a:rPr lang="en-GB" dirty="0"/>
                        <a:t>d</a:t>
                      </a:r>
                      <a:endParaRPr lang="LID4096" dirty="0"/>
                    </a:p>
                  </a:txBody>
                  <a:tcPr/>
                </a:tc>
                <a:extLst>
                  <a:ext uri="{0D108BD9-81ED-4DB2-BD59-A6C34878D82A}">
                    <a16:rowId xmlns:a16="http://schemas.microsoft.com/office/drawing/2014/main" val="1831003042"/>
                  </a:ext>
                </a:extLst>
              </a:tr>
              <a:tr h="370840">
                <a:tc>
                  <a:txBody>
                    <a:bodyPr/>
                    <a:lstStyle/>
                    <a:p>
                      <a:pPr algn="ctr"/>
                      <a:r>
                        <a:rPr lang="en-GB" dirty="0"/>
                        <a:t>0</a:t>
                      </a:r>
                      <a:endParaRPr lang="LID4096" dirty="0"/>
                    </a:p>
                  </a:txBody>
                  <a:tcPr/>
                </a:tc>
                <a:tc>
                  <a:txBody>
                    <a:bodyPr/>
                    <a:lstStyle/>
                    <a:p>
                      <a:pPr algn="ctr"/>
                      <a:r>
                        <a:rPr lang="en-GB" dirty="0"/>
                        <a:t>1</a:t>
                      </a:r>
                      <a:endParaRPr lang="LID4096" dirty="0"/>
                    </a:p>
                  </a:txBody>
                  <a:tcPr/>
                </a:tc>
                <a:tc>
                  <a:txBody>
                    <a:bodyPr/>
                    <a:lstStyle/>
                    <a:p>
                      <a:pPr algn="ctr"/>
                      <a:r>
                        <a:rPr lang="en-GB" dirty="0"/>
                        <a:t>2</a:t>
                      </a:r>
                      <a:endParaRPr lang="LID4096" dirty="0"/>
                    </a:p>
                  </a:txBody>
                  <a:tcPr/>
                </a:tc>
                <a:tc>
                  <a:txBody>
                    <a:bodyPr/>
                    <a:lstStyle/>
                    <a:p>
                      <a:pPr algn="ctr"/>
                      <a:r>
                        <a:rPr lang="en-GB" dirty="0"/>
                        <a:t>3</a:t>
                      </a:r>
                      <a:endParaRPr lang="LID4096" dirty="0"/>
                    </a:p>
                  </a:txBody>
                  <a:tcPr/>
                </a:tc>
                <a:tc>
                  <a:txBody>
                    <a:bodyPr/>
                    <a:lstStyle/>
                    <a:p>
                      <a:pPr algn="ctr"/>
                      <a:r>
                        <a:rPr lang="en-GB" dirty="0"/>
                        <a:t>4</a:t>
                      </a:r>
                      <a:endParaRPr lang="LID4096" dirty="0"/>
                    </a:p>
                  </a:txBody>
                  <a:tcPr/>
                </a:tc>
                <a:tc>
                  <a:txBody>
                    <a:bodyPr/>
                    <a:lstStyle/>
                    <a:p>
                      <a:pPr algn="ctr"/>
                      <a:r>
                        <a:rPr lang="en-GB" dirty="0"/>
                        <a:t>5</a:t>
                      </a:r>
                      <a:endParaRPr lang="LID4096" dirty="0"/>
                    </a:p>
                  </a:txBody>
                  <a:tcPr/>
                </a:tc>
                <a:tc>
                  <a:txBody>
                    <a:bodyPr/>
                    <a:lstStyle/>
                    <a:p>
                      <a:pPr algn="ctr"/>
                      <a:r>
                        <a:rPr lang="en-GB" dirty="0"/>
                        <a:t>6</a:t>
                      </a:r>
                      <a:endParaRPr lang="LID4096" dirty="0"/>
                    </a:p>
                  </a:txBody>
                  <a:tcPr/>
                </a:tc>
                <a:tc>
                  <a:txBody>
                    <a:bodyPr/>
                    <a:lstStyle/>
                    <a:p>
                      <a:pPr algn="ctr"/>
                      <a:r>
                        <a:rPr lang="en-GB" dirty="0"/>
                        <a:t>7</a:t>
                      </a:r>
                      <a:endParaRPr lang="LID4096" dirty="0"/>
                    </a:p>
                  </a:txBody>
                  <a:tcPr/>
                </a:tc>
                <a:tc>
                  <a:txBody>
                    <a:bodyPr/>
                    <a:lstStyle/>
                    <a:p>
                      <a:pPr algn="ctr"/>
                      <a:r>
                        <a:rPr lang="en-GB" dirty="0"/>
                        <a:t>8</a:t>
                      </a:r>
                      <a:endParaRPr lang="LID4096" dirty="0"/>
                    </a:p>
                  </a:txBody>
                  <a:tcPr/>
                </a:tc>
                <a:tc>
                  <a:txBody>
                    <a:bodyPr/>
                    <a:lstStyle/>
                    <a:p>
                      <a:pPr algn="ctr"/>
                      <a:r>
                        <a:rPr lang="en-GB" dirty="0"/>
                        <a:t>9</a:t>
                      </a:r>
                      <a:endParaRPr lang="LID4096" dirty="0"/>
                    </a:p>
                  </a:txBody>
                  <a:tcPr/>
                </a:tc>
                <a:tc>
                  <a:txBody>
                    <a:bodyPr/>
                    <a:lstStyle/>
                    <a:p>
                      <a:pPr algn="ctr"/>
                      <a:r>
                        <a:rPr lang="en-GB" dirty="0"/>
                        <a:t>10</a:t>
                      </a:r>
                      <a:endParaRPr lang="LID4096" dirty="0"/>
                    </a:p>
                  </a:txBody>
                  <a:tcPr/>
                </a:tc>
                <a:extLst>
                  <a:ext uri="{0D108BD9-81ED-4DB2-BD59-A6C34878D82A}">
                    <a16:rowId xmlns:a16="http://schemas.microsoft.com/office/drawing/2014/main" val="3950326969"/>
                  </a:ext>
                </a:extLst>
              </a:tr>
            </a:tbl>
          </a:graphicData>
        </a:graphic>
      </p:graphicFrame>
      <p:pic>
        <p:nvPicPr>
          <p:cNvPr id="6" name="Picture 5">
            <a:extLst>
              <a:ext uri="{FF2B5EF4-FFF2-40B4-BE49-F238E27FC236}">
                <a16:creationId xmlns:a16="http://schemas.microsoft.com/office/drawing/2014/main" id="{36803404-CB17-3E31-E747-0E97C6D0DD0C}"/>
              </a:ext>
            </a:extLst>
          </p:cNvPr>
          <p:cNvPicPr>
            <a:picLocks noChangeAspect="1"/>
          </p:cNvPicPr>
          <p:nvPr/>
        </p:nvPicPr>
        <p:blipFill>
          <a:blip r:embed="rId2"/>
          <a:stretch>
            <a:fillRect/>
          </a:stretch>
        </p:blipFill>
        <p:spPr>
          <a:xfrm>
            <a:off x="1016000" y="4427774"/>
            <a:ext cx="9558282" cy="1749189"/>
          </a:xfrm>
          <a:prstGeom prst="rect">
            <a:avLst/>
          </a:prstGeom>
        </p:spPr>
      </p:pic>
    </p:spTree>
    <p:extLst>
      <p:ext uri="{BB962C8B-B14F-4D97-AF65-F5344CB8AC3E}">
        <p14:creationId xmlns:p14="http://schemas.microsoft.com/office/powerpoint/2010/main" val="207687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6A2E4-BD36-A007-F32D-0D124603CF78}"/>
              </a:ext>
            </a:extLst>
          </p:cNvPr>
          <p:cNvSpPr>
            <a:spLocks noGrp="1"/>
          </p:cNvSpPr>
          <p:nvPr>
            <p:ph idx="1"/>
          </p:nvPr>
        </p:nvSpPr>
        <p:spPr>
          <a:xfrm>
            <a:off x="777240" y="599440"/>
            <a:ext cx="10659110" cy="5577523"/>
          </a:xfrm>
        </p:spPr>
        <p:txBody>
          <a:bodyPr/>
          <a:lstStyle/>
          <a:p>
            <a:endParaRPr lang="en-GB" dirty="0"/>
          </a:p>
          <a:p>
            <a:endParaRPr lang="en-GB" dirty="0"/>
          </a:p>
          <a:p>
            <a:endParaRPr lang="en-GB" dirty="0"/>
          </a:p>
          <a:p>
            <a:r>
              <a:rPr lang="en-GB" dirty="0"/>
              <a:t>Moreover, to select the last element in a list, we always need to write one extra number. Very confusing!</a:t>
            </a:r>
          </a:p>
          <a:p>
            <a:pPr marL="0" indent="0">
              <a:buNone/>
            </a:pPr>
            <a:r>
              <a:rPr lang="en-GB" dirty="0"/>
              <a:t> </a:t>
            </a:r>
            <a:endParaRPr lang="LID4096" dirty="0"/>
          </a:p>
        </p:txBody>
      </p:sp>
      <p:pic>
        <p:nvPicPr>
          <p:cNvPr id="5" name="Picture 4">
            <a:extLst>
              <a:ext uri="{FF2B5EF4-FFF2-40B4-BE49-F238E27FC236}">
                <a16:creationId xmlns:a16="http://schemas.microsoft.com/office/drawing/2014/main" id="{CA4FCC0E-D326-7A42-76E0-92D9E78C6257}"/>
              </a:ext>
            </a:extLst>
          </p:cNvPr>
          <p:cNvPicPr>
            <a:picLocks noChangeAspect="1"/>
          </p:cNvPicPr>
          <p:nvPr/>
        </p:nvPicPr>
        <p:blipFill>
          <a:blip r:embed="rId2"/>
          <a:stretch>
            <a:fillRect/>
          </a:stretch>
        </p:blipFill>
        <p:spPr>
          <a:xfrm>
            <a:off x="625846" y="2679648"/>
            <a:ext cx="11429736" cy="2237792"/>
          </a:xfrm>
          <a:prstGeom prst="rect">
            <a:avLst/>
          </a:prstGeom>
        </p:spPr>
      </p:pic>
      <p:pic>
        <p:nvPicPr>
          <p:cNvPr id="6" name="Picture 5">
            <a:extLst>
              <a:ext uri="{FF2B5EF4-FFF2-40B4-BE49-F238E27FC236}">
                <a16:creationId xmlns:a16="http://schemas.microsoft.com/office/drawing/2014/main" id="{C8D885D3-070B-803D-705F-B809D59EC146}"/>
              </a:ext>
            </a:extLst>
          </p:cNvPr>
          <p:cNvPicPr>
            <a:picLocks noChangeAspect="1"/>
          </p:cNvPicPr>
          <p:nvPr/>
        </p:nvPicPr>
        <p:blipFill>
          <a:blip r:embed="rId3"/>
          <a:stretch>
            <a:fillRect/>
          </a:stretch>
        </p:blipFill>
        <p:spPr>
          <a:xfrm>
            <a:off x="8605462" y="920210"/>
            <a:ext cx="1341236" cy="499915"/>
          </a:xfrm>
          <a:prstGeom prst="rect">
            <a:avLst/>
          </a:prstGeom>
        </p:spPr>
      </p:pic>
      <p:sp>
        <p:nvSpPr>
          <p:cNvPr id="7" name="TextBox 6">
            <a:extLst>
              <a:ext uri="{FF2B5EF4-FFF2-40B4-BE49-F238E27FC236}">
                <a16:creationId xmlns:a16="http://schemas.microsoft.com/office/drawing/2014/main" id="{421299A7-9AF7-FB28-535C-7AB52C32E5FA}"/>
              </a:ext>
            </a:extLst>
          </p:cNvPr>
          <p:cNvSpPr txBox="1"/>
          <p:nvPr/>
        </p:nvSpPr>
        <p:spPr>
          <a:xfrm>
            <a:off x="883920" y="5608320"/>
            <a:ext cx="5212080" cy="923330"/>
          </a:xfrm>
          <a:prstGeom prst="rect">
            <a:avLst/>
          </a:prstGeom>
          <a:noFill/>
        </p:spPr>
        <p:txBody>
          <a:bodyPr wrap="square" rtlCol="0">
            <a:spAutoFit/>
          </a:bodyPr>
          <a:lstStyle/>
          <a:p>
            <a:r>
              <a:rPr lang="en-GB" dirty="0"/>
              <a:t>Let’s have a look at what “Perplexity AI” says about this!: </a:t>
            </a:r>
            <a:r>
              <a:rPr lang="en-GB" dirty="0">
                <a:hlinkClick r:id="rId4"/>
              </a:rPr>
              <a:t>https://www.perplexity.ai/search/1943c75f-f5c0-4846-9d20-c9d74acbc840?s=u</a:t>
            </a:r>
            <a:r>
              <a:rPr lang="en-GB" dirty="0"/>
              <a:t> </a:t>
            </a:r>
            <a:endParaRPr lang="LID4096" dirty="0"/>
          </a:p>
        </p:txBody>
      </p:sp>
    </p:spTree>
    <p:extLst>
      <p:ext uri="{BB962C8B-B14F-4D97-AF65-F5344CB8AC3E}">
        <p14:creationId xmlns:p14="http://schemas.microsoft.com/office/powerpoint/2010/main" val="323786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E4B9-AD16-0425-15D8-E42A25699A5F}"/>
              </a:ext>
            </a:extLst>
          </p:cNvPr>
          <p:cNvSpPr>
            <a:spLocks noGrp="1"/>
          </p:cNvSpPr>
          <p:nvPr>
            <p:ph type="title"/>
          </p:nvPr>
        </p:nvSpPr>
        <p:spPr/>
        <p:txBody>
          <a:bodyPr/>
          <a:lstStyle/>
          <a:p>
            <a:r>
              <a:rPr lang="en-GB" dirty="0"/>
              <a:t>Lists []</a:t>
            </a:r>
            <a:endParaRPr lang="en-CH" dirty="0"/>
          </a:p>
        </p:txBody>
      </p:sp>
      <p:sp>
        <p:nvSpPr>
          <p:cNvPr id="3" name="Content Placeholder 2">
            <a:extLst>
              <a:ext uri="{FF2B5EF4-FFF2-40B4-BE49-F238E27FC236}">
                <a16:creationId xmlns:a16="http://schemas.microsoft.com/office/drawing/2014/main" id="{EC98FB90-C3C4-302F-6129-DBE8B40A5F82}"/>
              </a:ext>
            </a:extLst>
          </p:cNvPr>
          <p:cNvSpPr>
            <a:spLocks noGrp="1"/>
          </p:cNvSpPr>
          <p:nvPr>
            <p:ph idx="1"/>
          </p:nvPr>
        </p:nvSpPr>
        <p:spPr/>
        <p:txBody>
          <a:bodyPr/>
          <a:lstStyle/>
          <a:p>
            <a:r>
              <a:rPr lang="en-GB" dirty="0"/>
              <a:t>Lists are a data type</a:t>
            </a:r>
          </a:p>
          <a:p>
            <a:r>
              <a:rPr lang="en-GB" dirty="0"/>
              <a:t>Lists are used in most programming languages (arrays)</a:t>
            </a:r>
          </a:p>
          <a:p>
            <a:r>
              <a:rPr lang="en-GB" dirty="0"/>
              <a:t>Lists are a set of values</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E381621B-6327-9399-85CD-69EAFEDD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10" y="3438852"/>
            <a:ext cx="9518150" cy="2019002"/>
          </a:xfrm>
          <a:prstGeom prst="rect">
            <a:avLst/>
          </a:prstGeom>
        </p:spPr>
      </p:pic>
      <p:sp>
        <p:nvSpPr>
          <p:cNvPr id="6" name="TextBox 5">
            <a:extLst>
              <a:ext uri="{FF2B5EF4-FFF2-40B4-BE49-F238E27FC236}">
                <a16:creationId xmlns:a16="http://schemas.microsoft.com/office/drawing/2014/main" id="{8524F595-500E-508C-D424-B36DE58CA698}"/>
              </a:ext>
            </a:extLst>
          </p:cNvPr>
          <p:cNvSpPr txBox="1"/>
          <p:nvPr/>
        </p:nvSpPr>
        <p:spPr>
          <a:xfrm>
            <a:off x="7782560" y="129032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62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9165AE-B56A-5965-88F6-73652D14F894}"/>
              </a:ext>
            </a:extLst>
          </p:cNvPr>
          <p:cNvSpPr>
            <a:spLocks noGrp="1"/>
          </p:cNvSpPr>
          <p:nvPr>
            <p:ph type="title"/>
          </p:nvPr>
        </p:nvSpPr>
        <p:spPr>
          <a:xfrm>
            <a:off x="3327722" y="777240"/>
            <a:ext cx="5782804" cy="2493876"/>
          </a:xfrm>
        </p:spPr>
        <p:txBody>
          <a:bodyPr anchor="b">
            <a:normAutofit/>
          </a:bodyPr>
          <a:lstStyle/>
          <a:p>
            <a:pPr algn="ctr"/>
            <a:r>
              <a:rPr lang="en-GB" sz="4400" dirty="0"/>
              <a:t>1. General Introduction</a:t>
            </a:r>
            <a:endParaRPr lang="en-CH" sz="4400" dirty="0"/>
          </a:p>
        </p:txBody>
      </p:sp>
      <p:sp>
        <p:nvSpPr>
          <p:cNvPr id="3" name="Content Placeholder 2">
            <a:extLst>
              <a:ext uri="{FF2B5EF4-FFF2-40B4-BE49-F238E27FC236}">
                <a16:creationId xmlns:a16="http://schemas.microsoft.com/office/drawing/2014/main" id="{D6B4F360-6F07-75B0-8B54-A3EBCABBF0A8}"/>
              </a:ext>
            </a:extLst>
          </p:cNvPr>
          <p:cNvSpPr>
            <a:spLocks noGrp="1"/>
          </p:cNvSpPr>
          <p:nvPr>
            <p:ph idx="1"/>
          </p:nvPr>
        </p:nvSpPr>
        <p:spPr>
          <a:xfrm>
            <a:off x="3203074" y="3429000"/>
            <a:ext cx="5782804" cy="2333562"/>
          </a:xfrm>
        </p:spPr>
        <p:txBody>
          <a:bodyPr anchor="t">
            <a:normAutofit/>
          </a:bodyPr>
          <a:lstStyle/>
          <a:p>
            <a:pPr algn="ctr"/>
            <a:r>
              <a:rPr lang="en-GB" sz="1800" dirty="0"/>
              <a:t>Instructor Introduction</a:t>
            </a:r>
          </a:p>
          <a:p>
            <a:pPr algn="ctr"/>
            <a:r>
              <a:rPr lang="en-GB" sz="1800" dirty="0"/>
              <a:t>Students Introduction</a:t>
            </a:r>
          </a:p>
          <a:p>
            <a:pPr algn="ctr"/>
            <a:r>
              <a:rPr lang="en-GB" sz="1800" dirty="0"/>
              <a:t>Introduction to the course</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09369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027D-1FBA-2824-4B70-BDD76AE01108}"/>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C8E5F5AF-5CF1-8BCD-959D-FE624038F430}"/>
              </a:ext>
            </a:extLst>
          </p:cNvPr>
          <p:cNvSpPr>
            <a:spLocks noGrp="1"/>
          </p:cNvSpPr>
          <p:nvPr>
            <p:ph idx="1"/>
          </p:nvPr>
        </p:nvSpPr>
        <p:spPr/>
        <p:txBody>
          <a:bodyPr/>
          <a:lstStyle/>
          <a:p>
            <a:r>
              <a:rPr lang="en-GB" dirty="0"/>
              <a:t>The easiest way to create a list is using []</a:t>
            </a:r>
          </a:p>
          <a:p>
            <a:r>
              <a:rPr lang="en-GB" dirty="0"/>
              <a:t>Data types can be mixed</a:t>
            </a:r>
          </a:p>
          <a:p>
            <a:pPr marL="0" indent="0">
              <a:buNone/>
            </a:pPr>
            <a:endParaRPr lang="en-CH" dirty="0"/>
          </a:p>
        </p:txBody>
      </p:sp>
      <p:pic>
        <p:nvPicPr>
          <p:cNvPr id="5" name="Picture 4" descr="Graphical user interface, application, Teams&#10;&#10;Description automatically generated">
            <a:extLst>
              <a:ext uri="{FF2B5EF4-FFF2-40B4-BE49-F238E27FC236}">
                <a16:creationId xmlns:a16="http://schemas.microsoft.com/office/drawing/2014/main" id="{0D5EC28A-A1EA-90AF-5930-B4B9AB35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7" y="2863302"/>
            <a:ext cx="11360286" cy="2956975"/>
          </a:xfrm>
          <a:prstGeom prst="rect">
            <a:avLst/>
          </a:prstGeom>
        </p:spPr>
      </p:pic>
      <p:sp>
        <p:nvSpPr>
          <p:cNvPr id="6" name="TextBox 5">
            <a:extLst>
              <a:ext uri="{FF2B5EF4-FFF2-40B4-BE49-F238E27FC236}">
                <a16:creationId xmlns:a16="http://schemas.microsoft.com/office/drawing/2014/main" id="{5A013590-A25E-54CF-432B-B4B1DAB5F653}"/>
              </a:ext>
            </a:extLst>
          </p:cNvPr>
          <p:cNvSpPr txBox="1"/>
          <p:nvPr/>
        </p:nvSpPr>
        <p:spPr>
          <a:xfrm>
            <a:off x="7680960" y="140208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2728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4D41-4DAE-A8D8-26FF-10DAB02CC6F3}"/>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DE1181E9-0C1A-9624-629E-468DD4A6CE73}"/>
              </a:ext>
            </a:extLst>
          </p:cNvPr>
          <p:cNvSpPr>
            <a:spLocks noGrp="1"/>
          </p:cNvSpPr>
          <p:nvPr>
            <p:ph idx="1"/>
          </p:nvPr>
        </p:nvSpPr>
        <p:spPr/>
        <p:txBody>
          <a:bodyPr/>
          <a:lstStyle/>
          <a:p>
            <a:r>
              <a:rPr lang="en-GB" dirty="0"/>
              <a:t>Since numbers are often stored in a list, there is a special method for doing so: </a:t>
            </a:r>
            <a:r>
              <a:rPr lang="en-GB" b="1" dirty="0">
                <a:solidFill>
                  <a:schemeClr val="accent2">
                    <a:lumMod val="60000"/>
                    <a:lumOff val="40000"/>
                  </a:schemeClr>
                </a:solidFill>
              </a:rPr>
              <a:t>range</a:t>
            </a:r>
            <a:r>
              <a:rPr lang="en-GB" dirty="0"/>
              <a:t>.</a:t>
            </a:r>
          </a:p>
          <a:p>
            <a:r>
              <a:rPr lang="en-GB" dirty="0"/>
              <a:t>With only one argument, </a:t>
            </a:r>
            <a:r>
              <a:rPr lang="en-GB" b="1" dirty="0">
                <a:solidFill>
                  <a:schemeClr val="accent2">
                    <a:lumMod val="60000"/>
                    <a:lumOff val="40000"/>
                  </a:schemeClr>
                </a:solidFill>
              </a:rPr>
              <a:t>range</a:t>
            </a:r>
            <a:r>
              <a:rPr lang="en-GB" dirty="0"/>
              <a:t> returns a number series starting at 0.</a:t>
            </a:r>
          </a:p>
          <a:p>
            <a:r>
              <a:rPr lang="en-GB" dirty="0"/>
              <a:t>When using two arguments it is possible to define the start and end of the range [start, end) (end is not included in the list).</a:t>
            </a:r>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91917892-3264-C1DE-A38D-C1854F57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3744074"/>
            <a:ext cx="11805920" cy="2229689"/>
          </a:xfrm>
          <a:prstGeom prst="rect">
            <a:avLst/>
          </a:prstGeom>
        </p:spPr>
      </p:pic>
      <p:sp>
        <p:nvSpPr>
          <p:cNvPr id="6" name="TextBox 5">
            <a:extLst>
              <a:ext uri="{FF2B5EF4-FFF2-40B4-BE49-F238E27FC236}">
                <a16:creationId xmlns:a16="http://schemas.microsoft.com/office/drawing/2014/main" id="{F219751A-E16A-C3CA-04B6-3F9818AF3A57}"/>
              </a:ext>
            </a:extLst>
          </p:cNvPr>
          <p:cNvSpPr txBox="1"/>
          <p:nvPr/>
        </p:nvSpPr>
        <p:spPr>
          <a:xfrm>
            <a:off x="7193280" y="924560"/>
            <a:ext cx="12801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1046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22C7-7A94-DC80-3E45-AEA80807AF69}"/>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BBAA63E1-C697-BE23-D4E1-F22BB32EC30E}"/>
              </a:ext>
            </a:extLst>
          </p:cNvPr>
          <p:cNvSpPr>
            <a:spLocks noGrp="1"/>
          </p:cNvSpPr>
          <p:nvPr>
            <p:ph idx="1"/>
          </p:nvPr>
        </p:nvSpPr>
        <p:spPr/>
        <p:txBody>
          <a:bodyPr/>
          <a:lstStyle/>
          <a:p>
            <a:r>
              <a:rPr lang="en-GB" dirty="0"/>
              <a:t>The step size can be defined with a third argument.</a:t>
            </a:r>
          </a:p>
          <a:p>
            <a:endParaRPr lang="en-GB" dirty="0"/>
          </a:p>
          <a:p>
            <a:endParaRPr lang="en-GB" dirty="0"/>
          </a:p>
          <a:p>
            <a:pPr marL="0" indent="0">
              <a:buNone/>
            </a:pPr>
            <a:endParaRPr lang="en-GB" dirty="0"/>
          </a:p>
          <a:p>
            <a:pPr marL="0" indent="0">
              <a:buNone/>
            </a:pPr>
            <a:endParaRPr lang="en-GB" dirty="0"/>
          </a:p>
          <a:p>
            <a:r>
              <a:rPr lang="en-GB" dirty="0"/>
              <a:t>An empty list can also be created (this is often done when the values in the list are not yet known).</a:t>
            </a:r>
          </a:p>
          <a:p>
            <a:endParaRPr lang="en-CH" dirty="0"/>
          </a:p>
        </p:txBody>
      </p:sp>
      <p:pic>
        <p:nvPicPr>
          <p:cNvPr id="5" name="Picture 4">
            <a:extLst>
              <a:ext uri="{FF2B5EF4-FFF2-40B4-BE49-F238E27FC236}">
                <a16:creationId xmlns:a16="http://schemas.microsoft.com/office/drawing/2014/main" id="{0E08CC8D-17C1-800F-1FAF-19EAB132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 y="2468620"/>
            <a:ext cx="10513633" cy="960380"/>
          </a:xfrm>
          <a:prstGeom prst="rect">
            <a:avLst/>
          </a:prstGeom>
        </p:spPr>
      </p:pic>
      <p:pic>
        <p:nvPicPr>
          <p:cNvPr id="9" name="Picture 8">
            <a:extLst>
              <a:ext uri="{FF2B5EF4-FFF2-40B4-BE49-F238E27FC236}">
                <a16:creationId xmlns:a16="http://schemas.microsoft.com/office/drawing/2014/main" id="{B88FE0D3-9C28-A069-4601-91CA4A118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55" y="4716162"/>
            <a:ext cx="11093690" cy="597455"/>
          </a:xfrm>
          <a:prstGeom prst="rect">
            <a:avLst/>
          </a:prstGeom>
        </p:spPr>
      </p:pic>
      <p:sp>
        <p:nvSpPr>
          <p:cNvPr id="10" name="TextBox 9">
            <a:extLst>
              <a:ext uri="{FF2B5EF4-FFF2-40B4-BE49-F238E27FC236}">
                <a16:creationId xmlns:a16="http://schemas.microsoft.com/office/drawing/2014/main" id="{80CC4E2F-0972-DF7B-09B6-7BB6979895FB}"/>
              </a:ext>
            </a:extLst>
          </p:cNvPr>
          <p:cNvSpPr txBox="1"/>
          <p:nvPr/>
        </p:nvSpPr>
        <p:spPr>
          <a:xfrm>
            <a:off x="7640320" y="113792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121667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B259-8E5F-7D24-9359-EC342D185B33}"/>
              </a:ext>
            </a:extLst>
          </p:cNvPr>
          <p:cNvSpPr>
            <a:spLocks noGrp="1"/>
          </p:cNvSpPr>
          <p:nvPr>
            <p:ph type="title"/>
          </p:nvPr>
        </p:nvSpPr>
        <p:spPr/>
        <p:txBody>
          <a:bodyPr/>
          <a:lstStyle/>
          <a:p>
            <a:r>
              <a:rPr lang="en-GB" dirty="0"/>
              <a:t>Accessing Lists</a:t>
            </a:r>
            <a:endParaRPr lang="en-CH" dirty="0"/>
          </a:p>
        </p:txBody>
      </p:sp>
      <p:sp>
        <p:nvSpPr>
          <p:cNvPr id="3" name="Content Placeholder 2">
            <a:extLst>
              <a:ext uri="{FF2B5EF4-FFF2-40B4-BE49-F238E27FC236}">
                <a16:creationId xmlns:a16="http://schemas.microsoft.com/office/drawing/2014/main" id="{56F24134-ACB9-C168-AE4A-02BB50F55B90}"/>
              </a:ext>
            </a:extLst>
          </p:cNvPr>
          <p:cNvSpPr>
            <a:spLocks noGrp="1"/>
          </p:cNvSpPr>
          <p:nvPr>
            <p:ph idx="1"/>
          </p:nvPr>
        </p:nvSpPr>
        <p:spPr/>
        <p:txBody>
          <a:bodyPr/>
          <a:lstStyle/>
          <a:p>
            <a:r>
              <a:rPr lang="en-GB" dirty="0"/>
              <a:t>Accessing elements can be done with the [] operator.</a:t>
            </a:r>
          </a:p>
          <a:p>
            <a:r>
              <a:rPr lang="en-GB" dirty="0"/>
              <a:t>A negative index is used to access the list from the end.</a:t>
            </a:r>
          </a:p>
          <a:p>
            <a:endParaRPr lang="en-GB" dirty="0"/>
          </a:p>
          <a:p>
            <a:pPr marL="0" indent="0">
              <a:buNone/>
            </a:pPr>
            <a:endParaRPr lang="en-GB" dirty="0"/>
          </a:p>
          <a:p>
            <a:pPr marL="0" indent="0">
              <a:buNone/>
            </a:pP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A143C225-19FE-09D9-A77D-E74E4DE4B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82" y="3093299"/>
            <a:ext cx="10884176" cy="2145057"/>
          </a:xfrm>
          <a:prstGeom prst="rect">
            <a:avLst/>
          </a:prstGeom>
        </p:spPr>
      </p:pic>
      <p:sp>
        <p:nvSpPr>
          <p:cNvPr id="6" name="TextBox 5">
            <a:extLst>
              <a:ext uri="{FF2B5EF4-FFF2-40B4-BE49-F238E27FC236}">
                <a16:creationId xmlns:a16="http://schemas.microsoft.com/office/drawing/2014/main" id="{2E74267F-3C5E-D8AE-42E6-CEDA2F9C3A72}"/>
              </a:ext>
            </a:extLst>
          </p:cNvPr>
          <p:cNvSpPr txBox="1"/>
          <p:nvPr/>
        </p:nvSpPr>
        <p:spPr>
          <a:xfrm>
            <a:off x="7752080" y="1259840"/>
            <a:ext cx="14020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86075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DBD1-CF1B-4B7F-C139-CFCC1A006B26}"/>
              </a:ext>
            </a:extLst>
          </p:cNvPr>
          <p:cNvSpPr>
            <a:spLocks noGrp="1"/>
          </p:cNvSpPr>
          <p:nvPr>
            <p:ph type="title"/>
          </p:nvPr>
        </p:nvSpPr>
        <p:spPr/>
        <p:txBody>
          <a:bodyPr/>
          <a:lstStyle/>
          <a:p>
            <a:r>
              <a:rPr lang="en-GB" dirty="0"/>
              <a:t>Length</a:t>
            </a:r>
            <a:endParaRPr lang="en-CH" dirty="0"/>
          </a:p>
        </p:txBody>
      </p:sp>
      <p:sp>
        <p:nvSpPr>
          <p:cNvPr id="3" name="Content Placeholder 2">
            <a:extLst>
              <a:ext uri="{FF2B5EF4-FFF2-40B4-BE49-F238E27FC236}">
                <a16:creationId xmlns:a16="http://schemas.microsoft.com/office/drawing/2014/main" id="{9187A6D0-D31D-A652-1E1A-6F319309579F}"/>
              </a:ext>
            </a:extLst>
          </p:cNvPr>
          <p:cNvSpPr>
            <a:spLocks noGrp="1"/>
          </p:cNvSpPr>
          <p:nvPr>
            <p:ph idx="1"/>
          </p:nvPr>
        </p:nvSpPr>
        <p:spPr>
          <a:xfrm>
            <a:off x="777240" y="1371600"/>
            <a:ext cx="10659110" cy="5537200"/>
          </a:xfrm>
        </p:spPr>
        <p:txBody>
          <a:bodyPr/>
          <a:lstStyle/>
          <a:p>
            <a:r>
              <a:rPr lang="en-GB" dirty="0"/>
              <a:t>The number of elements in a list can be obtained using the </a:t>
            </a:r>
            <a:r>
              <a:rPr lang="en-GB" b="1" dirty="0" err="1">
                <a:solidFill>
                  <a:schemeClr val="accent2">
                    <a:lumMod val="60000"/>
                    <a:lumOff val="40000"/>
                  </a:schemeClr>
                </a:solidFill>
              </a:rPr>
              <a:t>len</a:t>
            </a:r>
            <a:r>
              <a:rPr lang="en-GB" b="1" dirty="0">
                <a:solidFill>
                  <a:schemeClr val="accent2">
                    <a:lumMod val="60000"/>
                    <a:lumOff val="40000"/>
                  </a:schemeClr>
                </a:solidFill>
              </a:rPr>
              <a:t>() </a:t>
            </a:r>
            <a:r>
              <a:rPr lang="en-GB" dirty="0"/>
              <a:t>function</a:t>
            </a:r>
          </a:p>
          <a:p>
            <a:endParaRPr lang="en-GB" dirty="0"/>
          </a:p>
          <a:p>
            <a:endParaRPr lang="en-GB" dirty="0"/>
          </a:p>
          <a:p>
            <a:pPr marL="0" indent="0">
              <a:buNone/>
            </a:pPr>
            <a:endParaRPr lang="en-GB" dirty="0"/>
          </a:p>
          <a:p>
            <a:pPr marL="0" indent="0">
              <a:buNone/>
            </a:pPr>
            <a:r>
              <a:rPr lang="en-GB" sz="3200" b="1" dirty="0"/>
              <a:t>OUT OF RANGE</a:t>
            </a:r>
          </a:p>
          <a:p>
            <a:r>
              <a:rPr lang="en-GB" dirty="0"/>
              <a:t>If there is no item in the list at the desired index, Python will .print an error message</a:t>
            </a:r>
          </a:p>
          <a:p>
            <a:pPr marL="0" indent="0">
              <a:buNone/>
            </a:pPr>
            <a:endParaRPr lang="en-GB" dirty="0"/>
          </a:p>
        </p:txBody>
      </p:sp>
      <p:pic>
        <p:nvPicPr>
          <p:cNvPr id="7" name="Picture 6" descr="Background pattern&#10;&#10;Description automatically generated">
            <a:extLst>
              <a:ext uri="{FF2B5EF4-FFF2-40B4-BE49-F238E27FC236}">
                <a16:creationId xmlns:a16="http://schemas.microsoft.com/office/drawing/2014/main" id="{985F5CF2-EA0F-BD9A-DB2B-8104FC1C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749696"/>
            <a:ext cx="9130030" cy="1195204"/>
          </a:xfrm>
          <a:prstGeom prst="rect">
            <a:avLst/>
          </a:prstGeom>
        </p:spPr>
      </p:pic>
      <p:sp>
        <p:nvSpPr>
          <p:cNvPr id="10" name="TextBox 9">
            <a:extLst>
              <a:ext uri="{FF2B5EF4-FFF2-40B4-BE49-F238E27FC236}">
                <a16:creationId xmlns:a16="http://schemas.microsoft.com/office/drawing/2014/main" id="{622BDD28-BA64-7C55-07A1-271389479AC9}"/>
              </a:ext>
            </a:extLst>
          </p:cNvPr>
          <p:cNvSpPr txBox="1"/>
          <p:nvPr/>
        </p:nvSpPr>
        <p:spPr>
          <a:xfrm>
            <a:off x="7670800" y="365125"/>
            <a:ext cx="14325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8" name="Imagen 7">
            <a:extLst>
              <a:ext uri="{FF2B5EF4-FFF2-40B4-BE49-F238E27FC236}">
                <a16:creationId xmlns:a16="http://schemas.microsoft.com/office/drawing/2014/main" id="{340CF3C9-13E7-0C46-C474-CD50E0D443AD}"/>
              </a:ext>
            </a:extLst>
          </p:cNvPr>
          <p:cNvPicPr>
            <a:picLocks noChangeAspect="1"/>
          </p:cNvPicPr>
          <p:nvPr/>
        </p:nvPicPr>
        <p:blipFill>
          <a:blip r:embed="rId3"/>
          <a:stretch>
            <a:fillRect/>
          </a:stretch>
        </p:blipFill>
        <p:spPr>
          <a:xfrm>
            <a:off x="865878" y="4068286"/>
            <a:ext cx="6520574" cy="2507496"/>
          </a:xfrm>
          <a:prstGeom prst="rect">
            <a:avLst/>
          </a:prstGeom>
        </p:spPr>
      </p:pic>
    </p:spTree>
    <p:extLst>
      <p:ext uri="{BB962C8B-B14F-4D97-AF65-F5344CB8AC3E}">
        <p14:creationId xmlns:p14="http://schemas.microsoft.com/office/powerpoint/2010/main" val="2824175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9C0D-AB0D-5CB0-A08C-7F46DB58E981}"/>
              </a:ext>
            </a:extLst>
          </p:cNvPr>
          <p:cNvSpPr>
            <a:spLocks noGrp="1"/>
          </p:cNvSpPr>
          <p:nvPr>
            <p:ph type="title"/>
          </p:nvPr>
        </p:nvSpPr>
        <p:spPr/>
        <p:txBody>
          <a:bodyPr/>
          <a:lstStyle/>
          <a:p>
            <a:r>
              <a:rPr lang="en-GB" dirty="0"/>
              <a:t>Changing elements in a list</a:t>
            </a:r>
            <a:endParaRPr lang="en-CH" dirty="0"/>
          </a:p>
        </p:txBody>
      </p:sp>
      <p:sp>
        <p:nvSpPr>
          <p:cNvPr id="3" name="Content Placeholder 2">
            <a:extLst>
              <a:ext uri="{FF2B5EF4-FFF2-40B4-BE49-F238E27FC236}">
                <a16:creationId xmlns:a16="http://schemas.microsoft.com/office/drawing/2014/main" id="{CA13D944-0ADD-8542-ECA2-CE261AF5E570}"/>
              </a:ext>
            </a:extLst>
          </p:cNvPr>
          <p:cNvSpPr>
            <a:spLocks noGrp="1"/>
          </p:cNvSpPr>
          <p:nvPr>
            <p:ph idx="1"/>
          </p:nvPr>
        </p:nvSpPr>
        <p:spPr/>
        <p:txBody>
          <a:bodyPr/>
          <a:lstStyle/>
          <a:p>
            <a:r>
              <a:rPr lang="en-GB" dirty="0"/>
              <a:t> An element can be changed using [INDEX]</a:t>
            </a:r>
          </a:p>
          <a:p>
            <a:endParaRPr lang="en-GB" dirty="0"/>
          </a:p>
          <a:p>
            <a:endParaRPr lang="en-GB" dirty="0"/>
          </a:p>
          <a:p>
            <a:endParaRPr lang="en-GB" dirty="0"/>
          </a:p>
          <a:p>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CBDC0B33-F68B-F34A-32A4-318342879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0" y="2869186"/>
            <a:ext cx="9296030" cy="1956463"/>
          </a:xfrm>
          <a:prstGeom prst="rect">
            <a:avLst/>
          </a:prstGeom>
        </p:spPr>
      </p:pic>
      <p:sp>
        <p:nvSpPr>
          <p:cNvPr id="6" name="TextBox 5">
            <a:extLst>
              <a:ext uri="{FF2B5EF4-FFF2-40B4-BE49-F238E27FC236}">
                <a16:creationId xmlns:a16="http://schemas.microsoft.com/office/drawing/2014/main" id="{7321F78F-322C-56B1-F3B5-DEC12E64DFD2}"/>
              </a:ext>
            </a:extLst>
          </p:cNvPr>
          <p:cNvSpPr txBox="1"/>
          <p:nvPr/>
        </p:nvSpPr>
        <p:spPr>
          <a:xfrm>
            <a:off x="7823200" y="19913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3100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D615-8DC5-13D8-C662-22BD727F5F52}"/>
              </a:ext>
            </a:extLst>
          </p:cNvPr>
          <p:cNvSpPr>
            <a:spLocks noGrp="1"/>
          </p:cNvSpPr>
          <p:nvPr>
            <p:ph type="title"/>
          </p:nvPr>
        </p:nvSpPr>
        <p:spPr/>
        <p:txBody>
          <a:bodyPr/>
          <a:lstStyle/>
          <a:p>
            <a:r>
              <a:rPr lang="en-GB" dirty="0"/>
              <a:t>Adding elements in a list</a:t>
            </a:r>
            <a:endParaRPr lang="LID4096" dirty="0"/>
          </a:p>
        </p:txBody>
      </p:sp>
      <p:sp>
        <p:nvSpPr>
          <p:cNvPr id="3" name="Content Placeholder 2">
            <a:extLst>
              <a:ext uri="{FF2B5EF4-FFF2-40B4-BE49-F238E27FC236}">
                <a16:creationId xmlns:a16="http://schemas.microsoft.com/office/drawing/2014/main" id="{8C833DC1-09E0-A692-61BB-9ACCE87A530D}"/>
              </a:ext>
            </a:extLst>
          </p:cNvPr>
          <p:cNvSpPr>
            <a:spLocks noGrp="1"/>
          </p:cNvSpPr>
          <p:nvPr>
            <p:ph idx="1"/>
          </p:nvPr>
        </p:nvSpPr>
        <p:spPr/>
        <p:txBody>
          <a:bodyPr/>
          <a:lstStyle/>
          <a:p>
            <a:r>
              <a:rPr lang="en-GB" dirty="0"/>
              <a:t>We can add elements using append.</a:t>
            </a:r>
            <a:endParaRPr lang="LID4096" dirty="0"/>
          </a:p>
        </p:txBody>
      </p:sp>
      <p:pic>
        <p:nvPicPr>
          <p:cNvPr id="5" name="Picture 4">
            <a:extLst>
              <a:ext uri="{FF2B5EF4-FFF2-40B4-BE49-F238E27FC236}">
                <a16:creationId xmlns:a16="http://schemas.microsoft.com/office/drawing/2014/main" id="{E98804C8-C77F-E735-CB54-FD4928D7BA53}"/>
              </a:ext>
            </a:extLst>
          </p:cNvPr>
          <p:cNvPicPr>
            <a:picLocks noChangeAspect="1"/>
          </p:cNvPicPr>
          <p:nvPr/>
        </p:nvPicPr>
        <p:blipFill>
          <a:blip r:embed="rId2"/>
          <a:stretch>
            <a:fillRect/>
          </a:stretch>
        </p:blipFill>
        <p:spPr>
          <a:xfrm>
            <a:off x="996100" y="2762205"/>
            <a:ext cx="8350679" cy="1739989"/>
          </a:xfrm>
          <a:prstGeom prst="rect">
            <a:avLst/>
          </a:prstGeom>
        </p:spPr>
      </p:pic>
      <p:pic>
        <p:nvPicPr>
          <p:cNvPr id="6" name="Picture 5">
            <a:extLst>
              <a:ext uri="{FF2B5EF4-FFF2-40B4-BE49-F238E27FC236}">
                <a16:creationId xmlns:a16="http://schemas.microsoft.com/office/drawing/2014/main" id="{21DAE3CB-CBEC-046C-078B-D2A36C18515E}"/>
              </a:ext>
            </a:extLst>
          </p:cNvPr>
          <p:cNvPicPr>
            <a:picLocks noChangeAspect="1"/>
          </p:cNvPicPr>
          <p:nvPr/>
        </p:nvPicPr>
        <p:blipFill>
          <a:blip r:embed="rId3"/>
          <a:stretch>
            <a:fillRect/>
          </a:stretch>
        </p:blipFill>
        <p:spPr>
          <a:xfrm>
            <a:off x="7062021" y="1833331"/>
            <a:ext cx="1335140" cy="493819"/>
          </a:xfrm>
          <a:prstGeom prst="rect">
            <a:avLst/>
          </a:prstGeom>
        </p:spPr>
      </p:pic>
    </p:spTree>
    <p:extLst>
      <p:ext uri="{BB962C8B-B14F-4D97-AF65-F5344CB8AC3E}">
        <p14:creationId xmlns:p14="http://schemas.microsoft.com/office/powerpoint/2010/main" val="34979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5B8D-88B2-465A-D856-A2DE7E6BC120}"/>
              </a:ext>
            </a:extLst>
          </p:cNvPr>
          <p:cNvSpPr>
            <a:spLocks noGrp="1"/>
          </p:cNvSpPr>
          <p:nvPr>
            <p:ph type="title"/>
          </p:nvPr>
        </p:nvSpPr>
        <p:spPr/>
        <p:txBody>
          <a:bodyPr/>
          <a:lstStyle/>
          <a:p>
            <a:r>
              <a:rPr lang="en-GB" dirty="0"/>
              <a:t>Concatenate lists</a:t>
            </a:r>
            <a:endParaRPr lang="en-CH" dirty="0"/>
          </a:p>
        </p:txBody>
      </p:sp>
      <p:sp>
        <p:nvSpPr>
          <p:cNvPr id="3" name="Content Placeholder 2">
            <a:extLst>
              <a:ext uri="{FF2B5EF4-FFF2-40B4-BE49-F238E27FC236}">
                <a16:creationId xmlns:a16="http://schemas.microsoft.com/office/drawing/2014/main" id="{24A3C13D-9BBF-9BB3-3388-5958FB6313AF}"/>
              </a:ext>
            </a:extLst>
          </p:cNvPr>
          <p:cNvSpPr>
            <a:spLocks noGrp="1"/>
          </p:cNvSpPr>
          <p:nvPr>
            <p:ph idx="1"/>
          </p:nvPr>
        </p:nvSpPr>
        <p:spPr/>
        <p:txBody>
          <a:bodyPr/>
          <a:lstStyle/>
          <a:p>
            <a:r>
              <a:rPr lang="en-GB" dirty="0"/>
              <a:t>The + operator can be used to join lists.</a:t>
            </a: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B8CDA33E-6BFD-39D0-F1AB-20002E33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73" y="2917553"/>
            <a:ext cx="11025877" cy="2167481"/>
          </a:xfrm>
          <a:prstGeom prst="rect">
            <a:avLst/>
          </a:prstGeom>
        </p:spPr>
      </p:pic>
      <p:sp>
        <p:nvSpPr>
          <p:cNvPr id="4" name="TextBox 3">
            <a:extLst>
              <a:ext uri="{FF2B5EF4-FFF2-40B4-BE49-F238E27FC236}">
                <a16:creationId xmlns:a16="http://schemas.microsoft.com/office/drawing/2014/main" id="{47988BBC-E49D-CCDE-C65D-41559EBC72F8}"/>
              </a:ext>
            </a:extLst>
          </p:cNvPr>
          <p:cNvSpPr txBox="1"/>
          <p:nvPr/>
        </p:nvSpPr>
        <p:spPr>
          <a:xfrm>
            <a:off x="6858000" y="1825625"/>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12402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02D6-66E9-DD97-5164-8E2458C12180}"/>
              </a:ext>
            </a:extLst>
          </p:cNvPr>
          <p:cNvSpPr>
            <a:spLocks noGrp="1"/>
          </p:cNvSpPr>
          <p:nvPr>
            <p:ph type="title"/>
          </p:nvPr>
        </p:nvSpPr>
        <p:spPr/>
        <p:txBody>
          <a:bodyPr/>
          <a:lstStyle/>
          <a:p>
            <a:r>
              <a:rPr lang="en-GB" dirty="0"/>
              <a:t>Slices</a:t>
            </a:r>
            <a:endParaRPr lang="en-CH" dirty="0"/>
          </a:p>
        </p:txBody>
      </p:sp>
      <p:sp>
        <p:nvSpPr>
          <p:cNvPr id="3" name="Content Placeholder 2">
            <a:extLst>
              <a:ext uri="{FF2B5EF4-FFF2-40B4-BE49-F238E27FC236}">
                <a16:creationId xmlns:a16="http://schemas.microsoft.com/office/drawing/2014/main" id="{4DBDCF04-AB0D-5340-6762-01BE8C8A7C8F}"/>
              </a:ext>
            </a:extLst>
          </p:cNvPr>
          <p:cNvSpPr>
            <a:spLocks noGrp="1"/>
          </p:cNvSpPr>
          <p:nvPr>
            <p:ph idx="1"/>
          </p:nvPr>
        </p:nvSpPr>
        <p:spPr/>
        <p:txBody>
          <a:bodyPr/>
          <a:lstStyle/>
          <a:p>
            <a:r>
              <a:rPr lang="en-GB" dirty="0"/>
              <a:t>Lists can be cut into slices.</a:t>
            </a:r>
          </a:p>
          <a:p>
            <a:r>
              <a:rPr lang="en-GB" dirty="0"/>
              <a:t>The operator [</a:t>
            </a:r>
            <a:r>
              <a:rPr lang="en-GB" dirty="0" err="1"/>
              <a:t>n:m</a:t>
            </a:r>
            <a:r>
              <a:rPr lang="en-GB" dirty="0"/>
              <a:t>] returns a list of the elements that start at index n and stop before m.</a:t>
            </a:r>
          </a:p>
          <a:p>
            <a:r>
              <a:rPr lang="en-GB" dirty="0"/>
              <a:t>If the first index is empty, the slice starts at the beginning.</a:t>
            </a:r>
          </a:p>
          <a:p>
            <a:r>
              <a:rPr lang="en-GB" dirty="0"/>
              <a:t>If the second index is empty, the slice will include elements until the end of the list.</a:t>
            </a:r>
          </a:p>
          <a:p>
            <a:endParaRPr lang="en-GB" dirty="0"/>
          </a:p>
          <a:p>
            <a:pPr marL="0" indent="0">
              <a:buNone/>
            </a:pP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26FABEB1-910E-059C-F97D-B6772799C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40" y="3678627"/>
            <a:ext cx="8828801" cy="2719054"/>
          </a:xfrm>
          <a:prstGeom prst="rect">
            <a:avLst/>
          </a:prstGeom>
        </p:spPr>
      </p:pic>
      <p:sp>
        <p:nvSpPr>
          <p:cNvPr id="6" name="TextBox 5">
            <a:extLst>
              <a:ext uri="{FF2B5EF4-FFF2-40B4-BE49-F238E27FC236}">
                <a16:creationId xmlns:a16="http://schemas.microsoft.com/office/drawing/2014/main" id="{1EBDE0A2-3EFC-6D18-D8B1-E9C45F946E9D}"/>
              </a:ext>
            </a:extLst>
          </p:cNvPr>
          <p:cNvSpPr txBox="1"/>
          <p:nvPr/>
        </p:nvSpPr>
        <p:spPr>
          <a:xfrm>
            <a:off x="6789683" y="819807"/>
            <a:ext cx="127175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720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DA98-5449-FDA5-027F-30DCC5572F82}"/>
              </a:ext>
            </a:extLst>
          </p:cNvPr>
          <p:cNvSpPr>
            <a:spLocks noGrp="1"/>
          </p:cNvSpPr>
          <p:nvPr>
            <p:ph type="title"/>
          </p:nvPr>
        </p:nvSpPr>
        <p:spPr/>
        <p:txBody>
          <a:bodyPr/>
          <a:lstStyle/>
          <a:p>
            <a:r>
              <a:rPr lang="en-GB" dirty="0" err="1"/>
              <a:t>Immutables</a:t>
            </a:r>
            <a:r>
              <a:rPr lang="en-GB" dirty="0"/>
              <a:t>: Tuples and Strings</a:t>
            </a:r>
            <a:endParaRPr lang="en-CH" dirty="0"/>
          </a:p>
        </p:txBody>
      </p:sp>
      <p:sp>
        <p:nvSpPr>
          <p:cNvPr id="3" name="Content Placeholder 2">
            <a:extLst>
              <a:ext uri="{FF2B5EF4-FFF2-40B4-BE49-F238E27FC236}">
                <a16:creationId xmlns:a16="http://schemas.microsoft.com/office/drawing/2014/main" id="{DB71FFD5-F072-B9EA-FFC9-559601177CF5}"/>
              </a:ext>
            </a:extLst>
          </p:cNvPr>
          <p:cNvSpPr>
            <a:spLocks noGrp="1"/>
          </p:cNvSpPr>
          <p:nvPr>
            <p:ph idx="1"/>
          </p:nvPr>
        </p:nvSpPr>
        <p:spPr/>
        <p:txBody>
          <a:bodyPr/>
          <a:lstStyle/>
          <a:p>
            <a:r>
              <a:rPr lang="en-GB" dirty="0"/>
              <a:t>Tuples are an immutable sequence data type.</a:t>
            </a:r>
          </a:p>
          <a:p>
            <a:r>
              <a:rPr lang="en-GB" dirty="0"/>
              <a:t>Tuples are declared using () instead of [].</a:t>
            </a:r>
          </a:p>
          <a:p>
            <a:r>
              <a:rPr lang="en-GB" dirty="0"/>
              <a:t>Tuples containing only one element (singleton) must have a comma at the end of the definition.</a:t>
            </a:r>
          </a:p>
          <a:p>
            <a:endParaRPr lang="en-GB" dirty="0"/>
          </a:p>
        </p:txBody>
      </p:sp>
      <p:sp>
        <p:nvSpPr>
          <p:cNvPr id="6" name="TextBox 5">
            <a:extLst>
              <a:ext uri="{FF2B5EF4-FFF2-40B4-BE49-F238E27FC236}">
                <a16:creationId xmlns:a16="http://schemas.microsoft.com/office/drawing/2014/main" id="{F2E0E340-59FC-122A-D6D0-645C2A8450C3}"/>
              </a:ext>
            </a:extLst>
          </p:cNvPr>
          <p:cNvSpPr txBox="1"/>
          <p:nvPr/>
        </p:nvSpPr>
        <p:spPr>
          <a:xfrm>
            <a:off x="9641840" y="1584960"/>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5" name="Imagen 4">
            <a:extLst>
              <a:ext uri="{FF2B5EF4-FFF2-40B4-BE49-F238E27FC236}">
                <a16:creationId xmlns:a16="http://schemas.microsoft.com/office/drawing/2014/main" id="{5C514729-1915-8C54-9A6B-D2CE8AFDB3B8}"/>
              </a:ext>
            </a:extLst>
          </p:cNvPr>
          <p:cNvPicPr>
            <a:picLocks noChangeAspect="1"/>
          </p:cNvPicPr>
          <p:nvPr/>
        </p:nvPicPr>
        <p:blipFill>
          <a:blip r:embed="rId2"/>
          <a:stretch>
            <a:fillRect/>
          </a:stretch>
        </p:blipFill>
        <p:spPr>
          <a:xfrm>
            <a:off x="958404" y="3061555"/>
            <a:ext cx="7721997" cy="3416476"/>
          </a:xfrm>
          <a:prstGeom prst="rect">
            <a:avLst/>
          </a:prstGeom>
        </p:spPr>
      </p:pic>
    </p:spTree>
    <p:extLst>
      <p:ext uri="{BB962C8B-B14F-4D97-AF65-F5344CB8AC3E}">
        <p14:creationId xmlns:p14="http://schemas.microsoft.com/office/powerpoint/2010/main" val="120735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B23C-AA48-6D47-557F-EBA33B6D768A}"/>
              </a:ext>
            </a:extLst>
          </p:cNvPr>
          <p:cNvSpPr>
            <a:spLocks noGrp="1"/>
          </p:cNvSpPr>
          <p:nvPr>
            <p:ph type="title"/>
          </p:nvPr>
        </p:nvSpPr>
        <p:spPr/>
        <p:txBody>
          <a:bodyPr/>
          <a:lstStyle/>
          <a:p>
            <a:r>
              <a:rPr lang="en-GB" dirty="0">
                <a:solidFill>
                  <a:schemeClr val="accent2"/>
                </a:solidFill>
              </a:rPr>
              <a:t>About me</a:t>
            </a:r>
            <a:endParaRPr lang="en-CH" dirty="0">
              <a:solidFill>
                <a:schemeClr val="accent2"/>
              </a:solidFill>
            </a:endParaRPr>
          </a:p>
        </p:txBody>
      </p:sp>
      <p:sp>
        <p:nvSpPr>
          <p:cNvPr id="3" name="Content Placeholder 2">
            <a:extLst>
              <a:ext uri="{FF2B5EF4-FFF2-40B4-BE49-F238E27FC236}">
                <a16:creationId xmlns:a16="http://schemas.microsoft.com/office/drawing/2014/main" id="{A176F63A-C491-47ED-EBC3-6F66246E7200}"/>
              </a:ext>
            </a:extLst>
          </p:cNvPr>
          <p:cNvSpPr>
            <a:spLocks noGrp="1"/>
          </p:cNvSpPr>
          <p:nvPr>
            <p:ph idx="1"/>
          </p:nvPr>
        </p:nvSpPr>
        <p:spPr>
          <a:xfrm>
            <a:off x="474419" y="1510929"/>
            <a:ext cx="10659110" cy="4351338"/>
          </a:xfrm>
        </p:spPr>
        <p:txBody>
          <a:bodyPr/>
          <a:lstStyle/>
          <a:p>
            <a:r>
              <a:rPr lang="en-GB" dirty="0"/>
              <a:t>Education</a:t>
            </a:r>
          </a:p>
          <a:p>
            <a:pPr lvl="1">
              <a:buFont typeface="Wingdings" panose="05000000000000000000" pitchFamily="2" charset="2"/>
              <a:buChar char="v"/>
            </a:pPr>
            <a:r>
              <a:rPr lang="en-GB" dirty="0"/>
              <a:t>B.A. English Philology, University of Salamanca, Spain (2006-2011).</a:t>
            </a:r>
          </a:p>
          <a:p>
            <a:pPr lvl="1">
              <a:buFont typeface="Wingdings" panose="05000000000000000000" pitchFamily="2" charset="2"/>
              <a:buChar char="v"/>
            </a:pPr>
            <a:r>
              <a:rPr lang="en-GB" dirty="0"/>
              <a:t>M.A. Spanish Studies, University of Virginia, USA (2011-2013).</a:t>
            </a:r>
          </a:p>
          <a:p>
            <a:pPr lvl="1">
              <a:buFont typeface="Wingdings" panose="05000000000000000000" pitchFamily="2" charset="2"/>
              <a:buChar char="v"/>
            </a:pPr>
            <a:r>
              <a:rPr lang="en-GB" dirty="0"/>
              <a:t>PhD Hispanic Languages and Literatures, University of California, Berkeley (2013-2019).</a:t>
            </a:r>
          </a:p>
          <a:p>
            <a:r>
              <a:rPr lang="en-GB" dirty="0"/>
              <a:t>Work Experience</a:t>
            </a:r>
          </a:p>
          <a:p>
            <a:pPr lvl="1">
              <a:buFont typeface="Wingdings" panose="05000000000000000000" pitchFamily="2" charset="2"/>
              <a:buChar char="v"/>
            </a:pPr>
            <a:r>
              <a:rPr lang="en-GB" dirty="0"/>
              <a:t>Data Science Post-doctoral researcher, Technical University of Munich (2019-2021).</a:t>
            </a:r>
          </a:p>
          <a:p>
            <a:pPr lvl="1">
              <a:buFont typeface="Wingdings" panose="05000000000000000000" pitchFamily="2" charset="2"/>
              <a:buChar char="v"/>
            </a:pPr>
            <a:r>
              <a:rPr lang="en-GB" dirty="0"/>
              <a:t>Data Science Post-doctoral researcher, Institute of Computational Linguistics, UZH (2021-2023).</a:t>
            </a:r>
          </a:p>
          <a:p>
            <a:pPr lvl="1">
              <a:buFont typeface="Wingdings" panose="05000000000000000000" pitchFamily="2" charset="2"/>
              <a:buChar char="v"/>
            </a:pPr>
            <a:r>
              <a:rPr lang="en-GB" dirty="0"/>
              <a:t>Lecturer, IT </a:t>
            </a:r>
            <a:r>
              <a:rPr lang="en-GB" dirty="0" err="1"/>
              <a:t>Zentrale</a:t>
            </a:r>
            <a:r>
              <a:rPr lang="en-GB" dirty="0"/>
              <a:t> </a:t>
            </a:r>
            <a:r>
              <a:rPr lang="en-GB" dirty="0" err="1"/>
              <a:t>Informatik</a:t>
            </a:r>
            <a:r>
              <a:rPr lang="en-GB" dirty="0"/>
              <a:t>, University of Zurich (2023-). </a:t>
            </a:r>
          </a:p>
          <a:p>
            <a:r>
              <a:rPr lang="en-GB" dirty="0"/>
              <a:t>Areas of Research</a:t>
            </a:r>
          </a:p>
          <a:p>
            <a:pPr lvl="1">
              <a:buFont typeface="Wingdings" panose="05000000000000000000" pitchFamily="2" charset="2"/>
              <a:buChar char="v"/>
            </a:pPr>
            <a:r>
              <a:rPr lang="en-GB" dirty="0"/>
              <a:t>Digital Humanities</a:t>
            </a:r>
          </a:p>
          <a:p>
            <a:pPr lvl="1">
              <a:buFont typeface="Wingdings" panose="05000000000000000000" pitchFamily="2" charset="2"/>
              <a:buChar char="v"/>
            </a:pPr>
            <a:r>
              <a:rPr lang="en-GB" dirty="0"/>
              <a:t>Computational Social Science</a:t>
            </a:r>
          </a:p>
          <a:p>
            <a:pPr lvl="1">
              <a:buFont typeface="Wingdings" panose="05000000000000000000" pitchFamily="2" charset="2"/>
              <a:buChar char="v"/>
            </a:pPr>
            <a:r>
              <a:rPr lang="en-GB" dirty="0"/>
              <a:t>Media and Communication Studies.</a:t>
            </a:r>
          </a:p>
        </p:txBody>
      </p:sp>
    </p:spTree>
    <p:extLst>
      <p:ext uri="{BB962C8B-B14F-4D97-AF65-F5344CB8AC3E}">
        <p14:creationId xmlns:p14="http://schemas.microsoft.com/office/powerpoint/2010/main" val="173073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D1B9-7081-4E03-C4C3-750E515A904F}"/>
              </a:ext>
            </a:extLst>
          </p:cNvPr>
          <p:cNvSpPr>
            <a:spLocks noGrp="1"/>
          </p:cNvSpPr>
          <p:nvPr>
            <p:ph type="title"/>
          </p:nvPr>
        </p:nvSpPr>
        <p:spPr/>
        <p:txBody>
          <a:bodyPr/>
          <a:lstStyle/>
          <a:p>
            <a:r>
              <a:rPr lang="en-GB" dirty="0"/>
              <a:t>Strings</a:t>
            </a:r>
            <a:endParaRPr lang="en-CH" dirty="0"/>
          </a:p>
        </p:txBody>
      </p:sp>
      <p:sp>
        <p:nvSpPr>
          <p:cNvPr id="3" name="Content Placeholder 2">
            <a:extLst>
              <a:ext uri="{FF2B5EF4-FFF2-40B4-BE49-F238E27FC236}">
                <a16:creationId xmlns:a16="http://schemas.microsoft.com/office/drawing/2014/main" id="{5BCEFFF0-5A27-893D-E895-771A1C843889}"/>
              </a:ext>
            </a:extLst>
          </p:cNvPr>
          <p:cNvSpPr>
            <a:spLocks noGrp="1"/>
          </p:cNvSpPr>
          <p:nvPr>
            <p:ph idx="1"/>
          </p:nvPr>
        </p:nvSpPr>
        <p:spPr/>
        <p:txBody>
          <a:bodyPr/>
          <a:lstStyle/>
          <a:p>
            <a:r>
              <a:rPr lang="en-GB" dirty="0"/>
              <a:t>Strings are immutable.</a:t>
            </a:r>
          </a:p>
          <a:p>
            <a:r>
              <a:rPr lang="en-GB" dirty="0"/>
              <a:t>Unlike lists, strings cannot be changed.</a:t>
            </a:r>
          </a:p>
          <a:p>
            <a:r>
              <a:rPr lang="en-GB" dirty="0"/>
              <a:t>Operations on strings always return a modified copy of the string.</a:t>
            </a:r>
          </a:p>
          <a:p>
            <a:r>
              <a:rPr lang="en-GB" dirty="0"/>
              <a:t>The original string remains unchanged.</a:t>
            </a:r>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E277720-2D2F-C1A1-64BB-BEF62C9AC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76" y="3972560"/>
            <a:ext cx="9473743" cy="2339340"/>
          </a:xfrm>
          <a:prstGeom prst="rect">
            <a:avLst/>
          </a:prstGeom>
        </p:spPr>
      </p:pic>
      <p:sp>
        <p:nvSpPr>
          <p:cNvPr id="6" name="TextBox 5">
            <a:extLst>
              <a:ext uri="{FF2B5EF4-FFF2-40B4-BE49-F238E27FC236}">
                <a16:creationId xmlns:a16="http://schemas.microsoft.com/office/drawing/2014/main" id="{64843698-C20D-98F8-1123-3F2FD027222D}"/>
              </a:ext>
            </a:extLst>
          </p:cNvPr>
          <p:cNvSpPr txBox="1"/>
          <p:nvPr/>
        </p:nvSpPr>
        <p:spPr>
          <a:xfrm>
            <a:off x="8768080" y="1825625"/>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9000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B6A4-30BB-210E-7B7C-FBBED6234ADC}"/>
              </a:ext>
            </a:extLst>
          </p:cNvPr>
          <p:cNvSpPr>
            <a:spLocks noGrp="1"/>
          </p:cNvSpPr>
          <p:nvPr>
            <p:ph type="title"/>
          </p:nvPr>
        </p:nvSpPr>
        <p:spPr>
          <a:xfrm>
            <a:off x="777240" y="314325"/>
            <a:ext cx="10659110" cy="1325563"/>
          </a:xfrm>
        </p:spPr>
        <p:txBody>
          <a:bodyPr/>
          <a:lstStyle/>
          <a:p>
            <a:r>
              <a:rPr lang="en-GB" dirty="0"/>
              <a:t>Dictionaries {}</a:t>
            </a:r>
            <a:endParaRPr lang="en-CH" dirty="0"/>
          </a:p>
        </p:txBody>
      </p:sp>
      <p:sp>
        <p:nvSpPr>
          <p:cNvPr id="3" name="Content Placeholder 2">
            <a:extLst>
              <a:ext uri="{FF2B5EF4-FFF2-40B4-BE49-F238E27FC236}">
                <a16:creationId xmlns:a16="http://schemas.microsoft.com/office/drawing/2014/main" id="{392118AB-5CD4-5BBB-8393-2B41C986F281}"/>
              </a:ext>
            </a:extLst>
          </p:cNvPr>
          <p:cNvSpPr>
            <a:spLocks noGrp="1"/>
          </p:cNvSpPr>
          <p:nvPr>
            <p:ph idx="1"/>
          </p:nvPr>
        </p:nvSpPr>
        <p:spPr/>
        <p:txBody>
          <a:bodyPr/>
          <a:lstStyle/>
          <a:p>
            <a:r>
              <a:rPr lang="en-GB" dirty="0"/>
              <a:t>Key-Value pair.</a:t>
            </a:r>
          </a:p>
          <a:p>
            <a:r>
              <a:rPr lang="en-GB" dirty="0"/>
              <a:t>Dictionaries are very similar to lists but have a key and value for each entry.</a:t>
            </a:r>
          </a:p>
          <a:p>
            <a:r>
              <a:rPr lang="en-GB" dirty="0"/>
              <a:t>The entries of a dictionary are not sorted.</a:t>
            </a:r>
          </a:p>
          <a:p>
            <a:r>
              <a:rPr lang="en-GB" dirty="0"/>
              <a:t>Dictionaries are created using {}</a:t>
            </a:r>
          </a:p>
          <a:p>
            <a:endParaRPr lang="en-GB" dirty="0"/>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75F8CDD-C142-892D-AA51-606E4B3F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540" y="4053840"/>
            <a:ext cx="9381138" cy="1996469"/>
          </a:xfrm>
          <a:prstGeom prst="rect">
            <a:avLst/>
          </a:prstGeom>
        </p:spPr>
      </p:pic>
      <p:sp>
        <p:nvSpPr>
          <p:cNvPr id="6" name="TextBox 5">
            <a:extLst>
              <a:ext uri="{FF2B5EF4-FFF2-40B4-BE49-F238E27FC236}">
                <a16:creationId xmlns:a16="http://schemas.microsoft.com/office/drawing/2014/main" id="{26C56E33-389E-F33D-A9BD-560BDDE28165}"/>
              </a:ext>
            </a:extLst>
          </p:cNvPr>
          <p:cNvSpPr txBox="1"/>
          <p:nvPr/>
        </p:nvSpPr>
        <p:spPr>
          <a:xfrm>
            <a:off x="7335520" y="807691"/>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4006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44D8-AE49-4AE2-DEFA-DC3CE4A1E3AE}"/>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89E394CE-CA84-5F67-B66E-30290202D47A}"/>
              </a:ext>
            </a:extLst>
          </p:cNvPr>
          <p:cNvSpPr>
            <a:spLocks noGrp="1"/>
          </p:cNvSpPr>
          <p:nvPr>
            <p:ph idx="1"/>
          </p:nvPr>
        </p:nvSpPr>
        <p:spPr/>
        <p:txBody>
          <a:bodyPr/>
          <a:lstStyle/>
          <a:p>
            <a:r>
              <a:rPr lang="en-GB" dirty="0"/>
              <a:t>Values can be added directly.</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EB234ABA-5EA2-9F7F-561F-A2B6DF81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05456"/>
            <a:ext cx="9907903" cy="1955191"/>
          </a:xfrm>
          <a:prstGeom prst="rect">
            <a:avLst/>
          </a:prstGeom>
        </p:spPr>
      </p:pic>
      <p:sp>
        <p:nvSpPr>
          <p:cNvPr id="6" name="TextBox 5">
            <a:extLst>
              <a:ext uri="{FF2B5EF4-FFF2-40B4-BE49-F238E27FC236}">
                <a16:creationId xmlns:a16="http://schemas.microsoft.com/office/drawing/2014/main" id="{8CF1D031-E8FD-8683-0CB9-6EE3D011ABFB}"/>
              </a:ext>
            </a:extLst>
          </p:cNvPr>
          <p:cNvSpPr txBox="1"/>
          <p:nvPr/>
        </p:nvSpPr>
        <p:spPr>
          <a:xfrm>
            <a:off x="6289040" y="1503680"/>
            <a:ext cx="13512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61547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3EF8-8F94-54B4-6DDE-B13E7ECD1235}"/>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D875414E-171A-45A9-CB52-DAA715E73C58}"/>
              </a:ext>
            </a:extLst>
          </p:cNvPr>
          <p:cNvSpPr>
            <a:spLocks noGrp="1"/>
          </p:cNvSpPr>
          <p:nvPr>
            <p:ph idx="1"/>
          </p:nvPr>
        </p:nvSpPr>
        <p:spPr/>
        <p:txBody>
          <a:bodyPr/>
          <a:lstStyle/>
          <a:p>
            <a:r>
              <a:rPr lang="en-GB" dirty="0"/>
              <a:t>Accessing entries: values can be accessed directly using </a:t>
            </a:r>
            <a:r>
              <a:rPr lang="en-GB" b="1" dirty="0">
                <a:solidFill>
                  <a:schemeClr val="accent2">
                    <a:lumMod val="60000"/>
                    <a:lumOff val="40000"/>
                  </a:schemeClr>
                </a:solidFill>
              </a:rPr>
              <a:t>dictionary[’key’].</a:t>
            </a:r>
          </a:p>
          <a:p>
            <a:endParaRPr lang="en-CH" b="1" dirty="0">
              <a:solidFill>
                <a:schemeClr val="accent2">
                  <a:lumMod val="60000"/>
                  <a:lumOff val="40000"/>
                </a:schemeClr>
              </a:solidFill>
            </a:endParaRPr>
          </a:p>
        </p:txBody>
      </p:sp>
      <p:pic>
        <p:nvPicPr>
          <p:cNvPr id="5" name="Picture 4" descr="Graphical user interface, text, application, Teams&#10;&#10;Description automatically generated">
            <a:extLst>
              <a:ext uri="{FF2B5EF4-FFF2-40B4-BE49-F238E27FC236}">
                <a16:creationId xmlns:a16="http://schemas.microsoft.com/office/drawing/2014/main" id="{062CA156-F01C-90E5-8117-E05CBE766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4" y="2672655"/>
            <a:ext cx="10659110" cy="3225784"/>
          </a:xfrm>
          <a:prstGeom prst="rect">
            <a:avLst/>
          </a:prstGeom>
        </p:spPr>
      </p:pic>
      <p:sp>
        <p:nvSpPr>
          <p:cNvPr id="6" name="TextBox 5">
            <a:extLst>
              <a:ext uri="{FF2B5EF4-FFF2-40B4-BE49-F238E27FC236}">
                <a16:creationId xmlns:a16="http://schemas.microsoft.com/office/drawing/2014/main" id="{C5343ED7-5DD2-29C2-CE80-2F08B7368F96}"/>
              </a:ext>
            </a:extLst>
          </p:cNvPr>
          <p:cNvSpPr txBox="1"/>
          <p:nvPr/>
        </p:nvSpPr>
        <p:spPr>
          <a:xfrm>
            <a:off x="9184640" y="985520"/>
            <a:ext cx="13716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7833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1216-03C5-5385-3141-B6B903F5CABD}"/>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EA05E070-8183-6EAC-F3B3-E9DDCC8971DE}"/>
              </a:ext>
            </a:extLst>
          </p:cNvPr>
          <p:cNvSpPr>
            <a:spLocks noGrp="1"/>
          </p:cNvSpPr>
          <p:nvPr>
            <p:ph idx="1"/>
          </p:nvPr>
        </p:nvSpPr>
        <p:spPr/>
        <p:txBody>
          <a:bodyPr/>
          <a:lstStyle/>
          <a:p>
            <a:r>
              <a:rPr lang="en-GB" dirty="0"/>
              <a:t>The key is assigned a value.</a:t>
            </a:r>
          </a:p>
          <a:p>
            <a:r>
              <a:rPr lang="en-GB" dirty="0"/>
              <a:t>If the key already exists the existing value is overwritten.</a:t>
            </a:r>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5DFEF88E-FA69-D949-167D-BBC07A33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54260"/>
            <a:ext cx="9464040" cy="3020194"/>
          </a:xfrm>
          <a:prstGeom prst="rect">
            <a:avLst/>
          </a:prstGeom>
        </p:spPr>
      </p:pic>
      <p:sp>
        <p:nvSpPr>
          <p:cNvPr id="6" name="TextBox 5">
            <a:extLst>
              <a:ext uri="{FF2B5EF4-FFF2-40B4-BE49-F238E27FC236}">
                <a16:creationId xmlns:a16="http://schemas.microsoft.com/office/drawing/2014/main" id="{69101881-4400-5993-B8C5-D9A9B445D1CA}"/>
              </a:ext>
            </a:extLst>
          </p:cNvPr>
          <p:cNvSpPr txBox="1"/>
          <p:nvPr/>
        </p:nvSpPr>
        <p:spPr>
          <a:xfrm>
            <a:off x="7741920" y="629920"/>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09297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F2DF-9B99-2E63-3701-D5ACF16459C5}"/>
              </a:ext>
            </a:extLst>
          </p:cNvPr>
          <p:cNvSpPr>
            <a:spLocks noGrp="1"/>
          </p:cNvSpPr>
          <p:nvPr>
            <p:ph type="title"/>
          </p:nvPr>
        </p:nvSpPr>
        <p:spPr/>
        <p:txBody>
          <a:bodyPr/>
          <a:lstStyle/>
          <a:p>
            <a:r>
              <a:rPr lang="en-GB" dirty="0"/>
              <a:t>Dictionaries: deleting entries</a:t>
            </a:r>
            <a:endParaRPr lang="en-CH" dirty="0"/>
          </a:p>
        </p:txBody>
      </p:sp>
      <p:sp>
        <p:nvSpPr>
          <p:cNvPr id="3" name="Content Placeholder 2">
            <a:extLst>
              <a:ext uri="{FF2B5EF4-FFF2-40B4-BE49-F238E27FC236}">
                <a16:creationId xmlns:a16="http://schemas.microsoft.com/office/drawing/2014/main" id="{1E9E2A06-525D-9ACB-C5A8-B609AB94CEF0}"/>
              </a:ext>
            </a:extLst>
          </p:cNvPr>
          <p:cNvSpPr>
            <a:spLocks noGrp="1"/>
          </p:cNvSpPr>
          <p:nvPr>
            <p:ph idx="1"/>
          </p:nvPr>
        </p:nvSpPr>
        <p:spPr/>
        <p:txBody>
          <a:bodyPr/>
          <a:lstStyle/>
          <a:p>
            <a:r>
              <a:rPr lang="en-GB" dirty="0"/>
              <a:t>Key-Value pairs can be deleted using the </a:t>
            </a:r>
            <a:r>
              <a:rPr lang="en-GB" b="1" dirty="0">
                <a:solidFill>
                  <a:schemeClr val="accent2">
                    <a:lumMod val="60000"/>
                    <a:lumOff val="40000"/>
                  </a:schemeClr>
                </a:solidFill>
              </a:rPr>
              <a:t>del() </a:t>
            </a:r>
            <a:r>
              <a:rPr lang="en-GB" dirty="0">
                <a:solidFill>
                  <a:schemeClr val="tx1"/>
                </a:solidFill>
              </a:rPr>
              <a:t>method.</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256BA7C-A178-B85E-EB6D-D3D60B86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71" y="3100958"/>
            <a:ext cx="10676687" cy="2527332"/>
          </a:xfrm>
          <a:prstGeom prst="rect">
            <a:avLst/>
          </a:prstGeom>
        </p:spPr>
      </p:pic>
      <p:sp>
        <p:nvSpPr>
          <p:cNvPr id="6" name="TextBox 5">
            <a:extLst>
              <a:ext uri="{FF2B5EF4-FFF2-40B4-BE49-F238E27FC236}">
                <a16:creationId xmlns:a16="http://schemas.microsoft.com/office/drawing/2014/main" id="{439A3D7A-B0F3-EE03-761C-922BC1B1447F}"/>
              </a:ext>
            </a:extLst>
          </p:cNvPr>
          <p:cNvSpPr txBox="1"/>
          <p:nvPr/>
        </p:nvSpPr>
        <p:spPr>
          <a:xfrm>
            <a:off x="9530080" y="1027906"/>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974498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EB8-1EDC-B094-207B-F767B8E4BD77}"/>
              </a:ext>
            </a:extLst>
          </p:cNvPr>
          <p:cNvSpPr>
            <a:spLocks noGrp="1"/>
          </p:cNvSpPr>
          <p:nvPr>
            <p:ph type="title"/>
          </p:nvPr>
        </p:nvSpPr>
        <p:spPr/>
        <p:txBody>
          <a:bodyPr/>
          <a:lstStyle/>
          <a:p>
            <a:r>
              <a:rPr lang="en-GB" dirty="0"/>
              <a:t>Dictionaries: number of entries</a:t>
            </a:r>
            <a:endParaRPr lang="en-CH" dirty="0"/>
          </a:p>
        </p:txBody>
      </p:sp>
      <p:sp>
        <p:nvSpPr>
          <p:cNvPr id="3" name="Content Placeholder 2">
            <a:extLst>
              <a:ext uri="{FF2B5EF4-FFF2-40B4-BE49-F238E27FC236}">
                <a16:creationId xmlns:a16="http://schemas.microsoft.com/office/drawing/2014/main" id="{85E0251A-DF63-600B-44AC-D504DDA61F78}"/>
              </a:ext>
            </a:extLst>
          </p:cNvPr>
          <p:cNvSpPr>
            <a:spLocks noGrp="1"/>
          </p:cNvSpPr>
          <p:nvPr>
            <p:ph idx="1"/>
          </p:nvPr>
        </p:nvSpPr>
        <p:spPr>
          <a:xfrm>
            <a:off x="514481" y="1796284"/>
            <a:ext cx="10659110" cy="4351338"/>
          </a:xfrm>
        </p:spPr>
        <p:txBody>
          <a:bodyPr/>
          <a:lstStyle/>
          <a:p>
            <a:r>
              <a:rPr lang="en-GB" dirty="0"/>
              <a:t>The </a:t>
            </a:r>
            <a:r>
              <a:rPr lang="en-GB" b="1" dirty="0" err="1">
                <a:solidFill>
                  <a:schemeClr val="accent2">
                    <a:lumMod val="60000"/>
                    <a:lumOff val="40000"/>
                  </a:schemeClr>
                </a:solidFill>
              </a:rPr>
              <a:t>len</a:t>
            </a:r>
            <a:r>
              <a:rPr lang="en-GB" b="1" dirty="0">
                <a:solidFill>
                  <a:schemeClr val="accent2">
                    <a:lumMod val="60000"/>
                    <a:lumOff val="40000"/>
                  </a:schemeClr>
                </a:solidFill>
              </a:rPr>
              <a:t>()</a:t>
            </a:r>
            <a:r>
              <a:rPr lang="en-GB" dirty="0"/>
              <a:t> function returns the number of entries.</a:t>
            </a:r>
            <a:endParaRPr lang="en-CH" dirty="0"/>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9F7BD51F-ED42-E794-61F6-ACE53150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09" y="2929280"/>
            <a:ext cx="10134048" cy="2085346"/>
          </a:xfrm>
          <a:prstGeom prst="rect">
            <a:avLst/>
          </a:prstGeom>
        </p:spPr>
      </p:pic>
      <p:sp>
        <p:nvSpPr>
          <p:cNvPr id="6" name="TextBox 5">
            <a:extLst>
              <a:ext uri="{FF2B5EF4-FFF2-40B4-BE49-F238E27FC236}">
                <a16:creationId xmlns:a16="http://schemas.microsoft.com/office/drawing/2014/main" id="{E552ABFA-0D02-EBCB-95CC-FD9EB4346D0C}"/>
              </a:ext>
            </a:extLst>
          </p:cNvPr>
          <p:cNvSpPr txBox="1"/>
          <p:nvPr/>
        </p:nvSpPr>
        <p:spPr>
          <a:xfrm>
            <a:off x="7386320" y="1796284"/>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88856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407A18E-BBE0-29DD-3F2F-FD31A1E39BC0}"/>
              </a:ext>
            </a:extLst>
          </p:cNvPr>
          <p:cNvSpPr>
            <a:spLocks noGrp="1"/>
          </p:cNvSpPr>
          <p:nvPr>
            <p:ph type="title"/>
          </p:nvPr>
        </p:nvSpPr>
        <p:spPr>
          <a:xfrm>
            <a:off x="3327722" y="777240"/>
            <a:ext cx="5782804" cy="2493876"/>
          </a:xfrm>
        </p:spPr>
        <p:txBody>
          <a:bodyPr anchor="b">
            <a:normAutofit/>
          </a:bodyPr>
          <a:lstStyle/>
          <a:p>
            <a:pPr algn="ctr"/>
            <a:r>
              <a:rPr lang="en-GB" sz="4400" dirty="0"/>
              <a:t>2. Methods </a:t>
            </a:r>
            <a:endParaRPr lang="en-CH" sz="4400" dirty="0">
              <a:solidFill>
                <a:srgbClr val="FF0000"/>
              </a:solidFill>
            </a:endParaRPr>
          </a:p>
        </p:txBody>
      </p:sp>
      <p:sp>
        <p:nvSpPr>
          <p:cNvPr id="3" name="Content Placeholder 2">
            <a:extLst>
              <a:ext uri="{FF2B5EF4-FFF2-40B4-BE49-F238E27FC236}">
                <a16:creationId xmlns:a16="http://schemas.microsoft.com/office/drawing/2014/main" id="{25936C6B-9446-B88C-9470-20EE8284496F}"/>
              </a:ext>
            </a:extLst>
          </p:cNvPr>
          <p:cNvSpPr>
            <a:spLocks noGrp="1"/>
          </p:cNvSpPr>
          <p:nvPr>
            <p:ph idx="1"/>
          </p:nvPr>
        </p:nvSpPr>
        <p:spPr>
          <a:xfrm>
            <a:off x="3327722" y="3429000"/>
            <a:ext cx="5782804" cy="2333562"/>
          </a:xfrm>
        </p:spPr>
        <p:txBody>
          <a:bodyPr anchor="t">
            <a:normAutofit/>
          </a:bodyPr>
          <a:lstStyle/>
          <a:p>
            <a:pPr algn="ctr"/>
            <a:r>
              <a:rPr lang="en-GB" sz="1800" dirty="0"/>
              <a:t>append(), del(), </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2005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41FD-53A9-1DD3-7885-A4F880CAF2AD}"/>
              </a:ext>
            </a:extLst>
          </p:cNvPr>
          <p:cNvSpPr>
            <a:spLocks noGrp="1"/>
          </p:cNvSpPr>
          <p:nvPr>
            <p:ph type="title"/>
          </p:nvPr>
        </p:nvSpPr>
        <p:spPr/>
        <p:txBody>
          <a:bodyPr>
            <a:normAutofit fontScale="90000"/>
          </a:bodyPr>
          <a:lstStyle/>
          <a:p>
            <a:r>
              <a:rPr lang="en-GB" dirty="0"/>
              <a:t>Python: Object Oriented Programming</a:t>
            </a:r>
            <a:endParaRPr lang="en-CH" dirty="0"/>
          </a:p>
        </p:txBody>
      </p:sp>
      <p:sp>
        <p:nvSpPr>
          <p:cNvPr id="3" name="Content Placeholder 2">
            <a:extLst>
              <a:ext uri="{FF2B5EF4-FFF2-40B4-BE49-F238E27FC236}">
                <a16:creationId xmlns:a16="http://schemas.microsoft.com/office/drawing/2014/main" id="{69DC5D03-269B-9777-91FC-E2CBC8C860A7}"/>
              </a:ext>
            </a:extLst>
          </p:cNvPr>
          <p:cNvSpPr>
            <a:spLocks noGrp="1"/>
          </p:cNvSpPr>
          <p:nvPr>
            <p:ph idx="1"/>
          </p:nvPr>
        </p:nvSpPr>
        <p:spPr/>
        <p:txBody>
          <a:bodyPr/>
          <a:lstStyle/>
          <a:p>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n-GB" dirty="0"/>
          </a:p>
          <a:p>
            <a:endParaRPr lang="en-CH" dirty="0"/>
          </a:p>
        </p:txBody>
      </p:sp>
      <p:sp>
        <p:nvSpPr>
          <p:cNvPr id="5" name="TextBox 4">
            <a:extLst>
              <a:ext uri="{FF2B5EF4-FFF2-40B4-BE49-F238E27FC236}">
                <a16:creationId xmlns:a16="http://schemas.microsoft.com/office/drawing/2014/main" id="{1360FC72-6023-B1EB-C1DF-A069B4330FAE}"/>
              </a:ext>
            </a:extLst>
          </p:cNvPr>
          <p:cNvSpPr txBox="1"/>
          <p:nvPr/>
        </p:nvSpPr>
        <p:spPr>
          <a:xfrm>
            <a:off x="777240" y="4739640"/>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797162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8609-E673-9C60-AFBE-AC61557B0674}"/>
              </a:ext>
            </a:extLst>
          </p:cNvPr>
          <p:cNvSpPr>
            <a:spLocks noGrp="1"/>
          </p:cNvSpPr>
          <p:nvPr>
            <p:ph type="title"/>
          </p:nvPr>
        </p:nvSpPr>
        <p:spPr/>
        <p:txBody>
          <a:bodyPr/>
          <a:lstStyle/>
          <a:p>
            <a:r>
              <a:rPr lang="en-GB" dirty="0"/>
              <a:t>What is a method?</a:t>
            </a:r>
            <a:endParaRPr lang="en-CH" dirty="0"/>
          </a:p>
        </p:txBody>
      </p:sp>
      <p:sp>
        <p:nvSpPr>
          <p:cNvPr id="3" name="Content Placeholder 2">
            <a:extLst>
              <a:ext uri="{FF2B5EF4-FFF2-40B4-BE49-F238E27FC236}">
                <a16:creationId xmlns:a16="http://schemas.microsoft.com/office/drawing/2014/main" id="{59A98463-287D-C80F-26F9-D5EA3148DCCA}"/>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r>
              <a:rPr lang="en-GB" b="1" dirty="0">
                <a:solidFill>
                  <a:schemeClr val="accent2"/>
                </a:solidFill>
              </a:rPr>
              <a:t>append(), split(), strip(), join(), index(), find()</a:t>
            </a:r>
            <a:endParaRPr lang="en-CH" b="1" dirty="0">
              <a:solidFill>
                <a:schemeClr val="accent2"/>
              </a:solidFill>
            </a:endParaRPr>
          </a:p>
        </p:txBody>
      </p:sp>
      <p:sp>
        <p:nvSpPr>
          <p:cNvPr id="4" name="TextBox 3">
            <a:extLst>
              <a:ext uri="{FF2B5EF4-FFF2-40B4-BE49-F238E27FC236}">
                <a16:creationId xmlns:a16="http://schemas.microsoft.com/office/drawing/2014/main" id="{06C7F28E-0896-75CC-4577-FAB9F7371913}"/>
              </a:ext>
            </a:extLst>
          </p:cNvPr>
          <p:cNvSpPr txBox="1"/>
          <p:nvPr/>
        </p:nvSpPr>
        <p:spPr>
          <a:xfrm>
            <a:off x="777240" y="5161280"/>
            <a:ext cx="3693160" cy="738664"/>
          </a:xfrm>
          <a:prstGeom prst="rect">
            <a:avLst/>
          </a:prstGeom>
          <a:noFill/>
        </p:spPr>
        <p:txBody>
          <a:bodyPr wrap="square" rtlCol="0">
            <a:spAutoFit/>
          </a:bodyPr>
          <a:lstStyle/>
          <a:p>
            <a:r>
              <a:rPr lang="en-GB" sz="1400" b="1" u="sng" dirty="0">
                <a:hlinkClick r:id="rId2">
                  <a:extLst>
                    <a:ext uri="{A12FA001-AC4F-418D-AE19-62706E023703}">
                      <ahyp:hlinkClr xmlns:ahyp="http://schemas.microsoft.com/office/drawing/2018/hyperlinkcolor" val="tx"/>
                    </a:ext>
                  </a:extLst>
                </a:hlinkClick>
              </a:rPr>
              <a:t>Reference:   </a:t>
            </a:r>
            <a:r>
              <a:rPr lang="en-GB" sz="1400" dirty="0">
                <a:solidFill>
                  <a:srgbClr val="F55D5D"/>
                </a:solidFill>
                <a:hlinkClick r:id="rId2">
                  <a:extLst>
                    <a:ext uri="{A12FA001-AC4F-418D-AE19-62706E023703}">
                      <ahyp:hlinkClr xmlns:ahyp="http://schemas.microsoft.com/office/drawing/2018/hyperlinkcolor" val="tx"/>
                    </a:ext>
                  </a:extLst>
                </a:hlinkClick>
              </a:rPr>
              <a:t>https://wesmckinney.com/book/data-cleaning.html#text_string_methods</a:t>
            </a:r>
            <a:r>
              <a:rPr lang="en-GB" sz="1400" dirty="0"/>
              <a:t> </a:t>
            </a:r>
            <a:endParaRPr lang="en-CH" sz="1400" dirty="0"/>
          </a:p>
        </p:txBody>
      </p:sp>
    </p:spTree>
    <p:extLst>
      <p:ext uri="{BB962C8B-B14F-4D97-AF65-F5344CB8AC3E}">
        <p14:creationId xmlns:p14="http://schemas.microsoft.com/office/powerpoint/2010/main" val="153903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E4038-A82D-1598-A7D8-BB17BF84873E}"/>
              </a:ext>
            </a:extLst>
          </p:cNvPr>
          <p:cNvSpPr>
            <a:spLocks noGrp="1"/>
          </p:cNvSpPr>
          <p:nvPr>
            <p:ph idx="1"/>
          </p:nvPr>
        </p:nvSpPr>
        <p:spPr/>
        <p:txBody>
          <a:bodyPr>
            <a:normAutofit/>
          </a:bodyPr>
          <a:lstStyle/>
          <a:p>
            <a:pPr marL="0" indent="0" algn="ctr">
              <a:buNone/>
            </a:pPr>
            <a:r>
              <a:rPr lang="en-GB" sz="4000" b="1" dirty="0">
                <a:solidFill>
                  <a:schemeClr val="accent2"/>
                </a:solidFill>
              </a:rPr>
              <a:t>… </a:t>
            </a:r>
            <a:r>
              <a:rPr lang="en-GB" sz="4000" b="1" i="1" dirty="0">
                <a:solidFill>
                  <a:schemeClr val="accent2"/>
                </a:solidFill>
              </a:rPr>
              <a:t>and how about you</a:t>
            </a:r>
            <a:r>
              <a:rPr lang="en-GB" sz="4000" b="1" dirty="0">
                <a:solidFill>
                  <a:schemeClr val="accent2"/>
                </a:solidFill>
              </a:rPr>
              <a:t>?</a:t>
            </a:r>
          </a:p>
          <a:p>
            <a:pPr marL="0" indent="0" algn="ctr">
              <a:buNone/>
            </a:pPr>
            <a:endParaRPr lang="en-GB" sz="4000" b="1" dirty="0">
              <a:solidFill>
                <a:schemeClr val="accent2">
                  <a:lumMod val="60000"/>
                  <a:lumOff val="40000"/>
                </a:schemeClr>
              </a:solidFill>
            </a:endParaRPr>
          </a:p>
          <a:p>
            <a:pPr marL="0" indent="0" algn="ctr">
              <a:buNone/>
            </a:pPr>
            <a:r>
              <a:rPr lang="en-GB" sz="4400" b="1" dirty="0">
                <a:solidFill>
                  <a:schemeClr val="accent2"/>
                </a:solidFill>
              </a:rPr>
              <a:t>Please introduce yourself!</a:t>
            </a:r>
            <a:endParaRPr lang="en-CH" sz="4400" b="1" dirty="0">
              <a:solidFill>
                <a:schemeClr val="accent2"/>
              </a:solidFill>
            </a:endParaRPr>
          </a:p>
        </p:txBody>
      </p:sp>
    </p:spTree>
    <p:extLst>
      <p:ext uri="{BB962C8B-B14F-4D97-AF65-F5344CB8AC3E}">
        <p14:creationId xmlns:p14="http://schemas.microsoft.com/office/powerpoint/2010/main" val="371649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ADEF-40C8-1034-2525-B036D40908D6}"/>
              </a:ext>
            </a:extLst>
          </p:cNvPr>
          <p:cNvSpPr>
            <a:spLocks noGrp="1"/>
          </p:cNvSpPr>
          <p:nvPr>
            <p:ph type="title"/>
          </p:nvPr>
        </p:nvSpPr>
        <p:spPr/>
        <p:txBody>
          <a:bodyPr/>
          <a:lstStyle/>
          <a:p>
            <a:r>
              <a:rPr lang="en-GB" dirty="0"/>
              <a:t>Adding elements in a list</a:t>
            </a:r>
            <a:endParaRPr lang="en-CH" dirty="0"/>
          </a:p>
        </p:txBody>
      </p:sp>
      <p:sp>
        <p:nvSpPr>
          <p:cNvPr id="3" name="Content Placeholder 2">
            <a:extLst>
              <a:ext uri="{FF2B5EF4-FFF2-40B4-BE49-F238E27FC236}">
                <a16:creationId xmlns:a16="http://schemas.microsoft.com/office/drawing/2014/main" id="{FEA9B349-D43A-D739-98E6-BCA7B8ADCFE9}"/>
              </a:ext>
            </a:extLst>
          </p:cNvPr>
          <p:cNvSpPr>
            <a:spLocks noGrp="1"/>
          </p:cNvSpPr>
          <p:nvPr>
            <p:ph idx="1"/>
          </p:nvPr>
        </p:nvSpPr>
        <p:spPr/>
        <p:txBody>
          <a:bodyPr/>
          <a:lstStyle/>
          <a:p>
            <a:r>
              <a:rPr lang="en-GB" dirty="0"/>
              <a:t>The </a:t>
            </a:r>
            <a:r>
              <a:rPr lang="en-GB" b="1" dirty="0">
                <a:solidFill>
                  <a:schemeClr val="accent2">
                    <a:lumMod val="60000"/>
                    <a:lumOff val="40000"/>
                  </a:schemeClr>
                </a:solidFill>
              </a:rPr>
              <a:t>append()</a:t>
            </a:r>
            <a:r>
              <a:rPr lang="en-GB" dirty="0"/>
              <a:t> method can be used to add an element at the end of the list.</a:t>
            </a:r>
          </a:p>
          <a:p>
            <a:endParaRPr lang="en-CH" dirty="0"/>
          </a:p>
        </p:txBody>
      </p:sp>
      <p:pic>
        <p:nvPicPr>
          <p:cNvPr id="5" name="Picture 4" descr="Table&#10;&#10;Description automatically generated with low confidence">
            <a:extLst>
              <a:ext uri="{FF2B5EF4-FFF2-40B4-BE49-F238E27FC236}">
                <a16:creationId xmlns:a16="http://schemas.microsoft.com/office/drawing/2014/main" id="{AA9B7B59-573C-006D-B1FF-E29BC145E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65" y="2746238"/>
            <a:ext cx="10681441" cy="2237768"/>
          </a:xfrm>
          <a:prstGeom prst="rect">
            <a:avLst/>
          </a:prstGeom>
        </p:spPr>
      </p:pic>
      <p:sp>
        <p:nvSpPr>
          <p:cNvPr id="6" name="TextBox 5">
            <a:extLst>
              <a:ext uri="{FF2B5EF4-FFF2-40B4-BE49-F238E27FC236}">
                <a16:creationId xmlns:a16="http://schemas.microsoft.com/office/drawing/2014/main" id="{40AF1318-DCBC-F16A-3B97-9C7AFEBBDD57}"/>
              </a:ext>
            </a:extLst>
          </p:cNvPr>
          <p:cNvSpPr txBox="1"/>
          <p:nvPr/>
        </p:nvSpPr>
        <p:spPr>
          <a:xfrm>
            <a:off x="8432800" y="894080"/>
            <a:ext cx="12395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13920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B5A8-36F1-7AC0-1219-242DBD62C7C1}"/>
              </a:ext>
            </a:extLst>
          </p:cNvPr>
          <p:cNvSpPr>
            <a:spLocks noGrp="1"/>
          </p:cNvSpPr>
          <p:nvPr>
            <p:ph type="title"/>
          </p:nvPr>
        </p:nvSpPr>
        <p:spPr/>
        <p:txBody>
          <a:bodyPr/>
          <a:lstStyle/>
          <a:p>
            <a:r>
              <a:rPr lang="en-GB" dirty="0"/>
              <a:t>Split()</a:t>
            </a:r>
            <a:endParaRPr lang="en-CH" dirty="0"/>
          </a:p>
        </p:txBody>
      </p:sp>
      <p:sp>
        <p:nvSpPr>
          <p:cNvPr id="3" name="Content Placeholder 2">
            <a:extLst>
              <a:ext uri="{FF2B5EF4-FFF2-40B4-BE49-F238E27FC236}">
                <a16:creationId xmlns:a16="http://schemas.microsoft.com/office/drawing/2014/main" id="{4D1DB102-645B-EDE3-23BA-4B1C5A47EB71}"/>
              </a:ext>
            </a:extLst>
          </p:cNvPr>
          <p:cNvSpPr>
            <a:spLocks noGrp="1"/>
          </p:cNvSpPr>
          <p:nvPr>
            <p:ph idx="1"/>
          </p:nvPr>
        </p:nvSpPr>
        <p:spPr/>
        <p:txBody>
          <a:bodyPr/>
          <a:lstStyle/>
          <a:p>
            <a:r>
              <a:rPr lang="en-GB" dirty="0"/>
              <a:t>The </a:t>
            </a:r>
            <a:r>
              <a:rPr lang="en-GB" b="1" dirty="0">
                <a:solidFill>
                  <a:schemeClr val="accent2">
                    <a:lumMod val="60000"/>
                    <a:lumOff val="40000"/>
                  </a:schemeClr>
                </a:solidFill>
              </a:rPr>
              <a:t>split()</a:t>
            </a:r>
            <a:r>
              <a:rPr lang="en-GB" dirty="0"/>
              <a:t> method can be used to break down strings.</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B9E7B873-0EAC-2A78-EE4D-A791F9B08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6" y="2819368"/>
            <a:ext cx="10129260" cy="1800758"/>
          </a:xfrm>
          <a:prstGeom prst="rect">
            <a:avLst/>
          </a:prstGeom>
        </p:spPr>
      </p:pic>
      <p:sp>
        <p:nvSpPr>
          <p:cNvPr id="6" name="TextBox 5">
            <a:extLst>
              <a:ext uri="{FF2B5EF4-FFF2-40B4-BE49-F238E27FC236}">
                <a16:creationId xmlns:a16="http://schemas.microsoft.com/office/drawing/2014/main" id="{3C85191D-C777-88CD-1307-375CA5A8C89E}"/>
              </a:ext>
            </a:extLst>
          </p:cNvPr>
          <p:cNvSpPr txBox="1"/>
          <p:nvPr/>
        </p:nvSpPr>
        <p:spPr>
          <a:xfrm>
            <a:off x="7911966" y="952901"/>
            <a:ext cx="1395663"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5802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4AD1-0466-3E32-F60A-51EFC7F160D3}"/>
              </a:ext>
            </a:extLst>
          </p:cNvPr>
          <p:cNvSpPr>
            <a:spLocks noGrp="1"/>
          </p:cNvSpPr>
          <p:nvPr>
            <p:ph type="title"/>
          </p:nvPr>
        </p:nvSpPr>
        <p:spPr/>
        <p:txBody>
          <a:bodyPr/>
          <a:lstStyle/>
          <a:p>
            <a:r>
              <a:rPr lang="en-GB" dirty="0"/>
              <a:t>Strip()</a:t>
            </a:r>
            <a:endParaRPr lang="en-CH" dirty="0"/>
          </a:p>
        </p:txBody>
      </p:sp>
      <p:sp>
        <p:nvSpPr>
          <p:cNvPr id="3" name="Content Placeholder 2">
            <a:extLst>
              <a:ext uri="{FF2B5EF4-FFF2-40B4-BE49-F238E27FC236}">
                <a16:creationId xmlns:a16="http://schemas.microsoft.com/office/drawing/2014/main" id="{6DF3AED2-3A90-1D94-4786-09739FF9B388}"/>
              </a:ext>
            </a:extLst>
          </p:cNvPr>
          <p:cNvSpPr>
            <a:spLocks noGrp="1"/>
          </p:cNvSpPr>
          <p:nvPr>
            <p:ph idx="1"/>
          </p:nvPr>
        </p:nvSpPr>
        <p:spPr/>
        <p:txBody>
          <a:bodyPr/>
          <a:lstStyle/>
          <a:p>
            <a:r>
              <a:rPr lang="en-GB" b="1" dirty="0">
                <a:solidFill>
                  <a:schemeClr val="accent2">
                    <a:lumMod val="60000"/>
                    <a:lumOff val="40000"/>
                  </a:schemeClr>
                </a:solidFill>
              </a:rPr>
              <a:t>Split() </a:t>
            </a:r>
            <a:r>
              <a:rPr lang="en-GB" dirty="0"/>
              <a:t>is often combined with </a:t>
            </a:r>
            <a:r>
              <a:rPr lang="en-GB" b="1" dirty="0">
                <a:solidFill>
                  <a:schemeClr val="accent2">
                    <a:lumMod val="60000"/>
                    <a:lumOff val="40000"/>
                  </a:schemeClr>
                </a:solidFill>
              </a:rPr>
              <a:t>strip() </a:t>
            </a:r>
            <a:r>
              <a:rPr lang="en-GB" dirty="0"/>
              <a:t>to remove whitespaces (including line breaks):</a:t>
            </a:r>
          </a:p>
          <a:p>
            <a:endParaRPr lang="en-GB" dirty="0"/>
          </a:p>
          <a:p>
            <a:endParaRPr lang="en-CH" dirty="0"/>
          </a:p>
        </p:txBody>
      </p:sp>
      <p:pic>
        <p:nvPicPr>
          <p:cNvPr id="5" name="Picture 4">
            <a:extLst>
              <a:ext uri="{FF2B5EF4-FFF2-40B4-BE49-F238E27FC236}">
                <a16:creationId xmlns:a16="http://schemas.microsoft.com/office/drawing/2014/main" id="{E5D31E05-7D90-3403-2799-BF95F284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22540"/>
            <a:ext cx="9549577" cy="812920"/>
          </a:xfrm>
          <a:prstGeom prst="rect">
            <a:avLst/>
          </a:prstGeom>
        </p:spPr>
      </p:pic>
      <p:sp>
        <p:nvSpPr>
          <p:cNvPr id="6" name="TextBox 5">
            <a:extLst>
              <a:ext uri="{FF2B5EF4-FFF2-40B4-BE49-F238E27FC236}">
                <a16:creationId xmlns:a16="http://schemas.microsoft.com/office/drawing/2014/main" id="{18F43850-BADD-68D9-DED5-39C6C4E43DCD}"/>
              </a:ext>
            </a:extLst>
          </p:cNvPr>
          <p:cNvSpPr txBox="1"/>
          <p:nvPr/>
        </p:nvSpPr>
        <p:spPr>
          <a:xfrm>
            <a:off x="6624085" y="659219"/>
            <a:ext cx="1254642"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191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527F-8A52-FD63-6CAC-1ED8C592C834}"/>
              </a:ext>
            </a:extLst>
          </p:cNvPr>
          <p:cNvSpPr>
            <a:spLocks noGrp="1"/>
          </p:cNvSpPr>
          <p:nvPr>
            <p:ph type="title"/>
          </p:nvPr>
        </p:nvSpPr>
        <p:spPr/>
        <p:txBody>
          <a:bodyPr/>
          <a:lstStyle/>
          <a:p>
            <a:r>
              <a:rPr lang="en-GB" dirty="0"/>
              <a:t>Join()</a:t>
            </a:r>
            <a:endParaRPr lang="en-CH" dirty="0"/>
          </a:p>
        </p:txBody>
      </p:sp>
      <p:sp>
        <p:nvSpPr>
          <p:cNvPr id="3" name="Content Placeholder 2">
            <a:extLst>
              <a:ext uri="{FF2B5EF4-FFF2-40B4-BE49-F238E27FC236}">
                <a16:creationId xmlns:a16="http://schemas.microsoft.com/office/drawing/2014/main" id="{644B86A3-6A2E-82E8-1D6B-0A80EF826F08}"/>
              </a:ext>
            </a:extLst>
          </p:cNvPr>
          <p:cNvSpPr>
            <a:spLocks noGrp="1"/>
          </p:cNvSpPr>
          <p:nvPr>
            <p:ph idx="1"/>
          </p:nvPr>
        </p:nvSpPr>
        <p:spPr/>
        <p:txBody>
          <a:bodyPr/>
          <a:lstStyle/>
          <a:p>
            <a:r>
              <a:rPr lang="en-GB" dirty="0"/>
              <a:t>To include extra text we can use the method </a:t>
            </a:r>
            <a:r>
              <a:rPr lang="en-GB" b="1" dirty="0">
                <a:solidFill>
                  <a:schemeClr val="accent2">
                    <a:lumMod val="60000"/>
                    <a:lumOff val="40000"/>
                  </a:schemeClr>
                </a:solidFill>
              </a:rPr>
              <a:t>join()</a:t>
            </a:r>
          </a:p>
          <a:p>
            <a:endParaRPr lang="en-GB" dirty="0"/>
          </a:p>
          <a:p>
            <a:endParaRPr lang="en-CH" dirty="0"/>
          </a:p>
        </p:txBody>
      </p:sp>
      <p:pic>
        <p:nvPicPr>
          <p:cNvPr id="5" name="Picture 4">
            <a:extLst>
              <a:ext uri="{FF2B5EF4-FFF2-40B4-BE49-F238E27FC236}">
                <a16:creationId xmlns:a16="http://schemas.microsoft.com/office/drawing/2014/main" id="{BE4E110C-B819-4FAB-E85B-F26ECA336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7" y="3098782"/>
            <a:ext cx="10601796" cy="1030455"/>
          </a:xfrm>
          <a:prstGeom prst="rect">
            <a:avLst/>
          </a:prstGeom>
        </p:spPr>
      </p:pic>
      <p:sp>
        <p:nvSpPr>
          <p:cNvPr id="6" name="TextBox 5">
            <a:extLst>
              <a:ext uri="{FF2B5EF4-FFF2-40B4-BE49-F238E27FC236}">
                <a16:creationId xmlns:a16="http://schemas.microsoft.com/office/drawing/2014/main" id="{5FB02F61-A2BB-FE08-C02D-CF9697EEB6C7}"/>
              </a:ext>
            </a:extLst>
          </p:cNvPr>
          <p:cNvSpPr txBox="1"/>
          <p:nvPr/>
        </p:nvSpPr>
        <p:spPr>
          <a:xfrm>
            <a:off x="7729870" y="1010093"/>
            <a:ext cx="1275907"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635343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08F2-8CCE-4BAE-A55E-8C8435281904}"/>
              </a:ext>
            </a:extLst>
          </p:cNvPr>
          <p:cNvSpPr>
            <a:spLocks noGrp="1"/>
          </p:cNvSpPr>
          <p:nvPr>
            <p:ph type="title"/>
          </p:nvPr>
        </p:nvSpPr>
        <p:spPr/>
        <p:txBody>
          <a:bodyPr/>
          <a:lstStyle/>
          <a:p>
            <a:r>
              <a:rPr lang="en-GB" dirty="0"/>
              <a:t>Index(), find()</a:t>
            </a:r>
            <a:endParaRPr lang="en-CH" dirty="0"/>
          </a:p>
        </p:txBody>
      </p:sp>
      <p:sp>
        <p:nvSpPr>
          <p:cNvPr id="3" name="Content Placeholder 2">
            <a:extLst>
              <a:ext uri="{FF2B5EF4-FFF2-40B4-BE49-F238E27FC236}">
                <a16:creationId xmlns:a16="http://schemas.microsoft.com/office/drawing/2014/main" id="{612B6E54-B300-5A18-88E8-B2FEA0A4BFC2}"/>
              </a:ext>
            </a:extLst>
          </p:cNvPr>
          <p:cNvSpPr>
            <a:spLocks noGrp="1"/>
          </p:cNvSpPr>
          <p:nvPr>
            <p:ph idx="1"/>
          </p:nvPr>
        </p:nvSpPr>
        <p:spPr/>
        <p:txBody>
          <a:bodyPr/>
          <a:lstStyle/>
          <a:p>
            <a:r>
              <a:rPr lang="en-GB" dirty="0"/>
              <a:t>Other methods are concerned with locating substrings. Using Python’s in keyword is the best way to detect a substring, though </a:t>
            </a:r>
            <a:r>
              <a:rPr lang="en-GB" b="1" dirty="0">
                <a:solidFill>
                  <a:schemeClr val="accent2">
                    <a:lumMod val="60000"/>
                    <a:lumOff val="40000"/>
                  </a:schemeClr>
                </a:solidFill>
              </a:rPr>
              <a:t>index() </a:t>
            </a:r>
            <a:r>
              <a:rPr lang="en-GB" dirty="0"/>
              <a:t>and </a:t>
            </a:r>
            <a:r>
              <a:rPr lang="en-GB" b="1" dirty="0">
                <a:solidFill>
                  <a:schemeClr val="accent2">
                    <a:lumMod val="60000"/>
                    <a:lumOff val="40000"/>
                  </a:schemeClr>
                </a:solidFill>
              </a:rPr>
              <a:t>find() </a:t>
            </a:r>
            <a:r>
              <a:rPr lang="en-GB" dirty="0"/>
              <a:t>can also be used:</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4152E0EB-9725-CCF4-B140-D6E9E852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7" y="3071291"/>
            <a:ext cx="10659110" cy="2486465"/>
          </a:xfrm>
          <a:prstGeom prst="rect">
            <a:avLst/>
          </a:prstGeom>
        </p:spPr>
      </p:pic>
      <p:sp>
        <p:nvSpPr>
          <p:cNvPr id="6" name="TextBox 5">
            <a:extLst>
              <a:ext uri="{FF2B5EF4-FFF2-40B4-BE49-F238E27FC236}">
                <a16:creationId xmlns:a16="http://schemas.microsoft.com/office/drawing/2014/main" id="{6EBCD491-FD4F-435A-3E1B-213ED3E018A5}"/>
              </a:ext>
            </a:extLst>
          </p:cNvPr>
          <p:cNvSpPr txBox="1"/>
          <p:nvPr/>
        </p:nvSpPr>
        <p:spPr>
          <a:xfrm>
            <a:off x="7017489" y="691116"/>
            <a:ext cx="1360968"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644494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D7F4-A95E-7D15-2772-BA57034A3E0E}"/>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C752CF5-8551-ED3B-B230-C6B11DE109F7}"/>
              </a:ext>
            </a:extLst>
          </p:cNvPr>
          <p:cNvSpPr>
            <a:spLocks noGrp="1"/>
          </p:cNvSpPr>
          <p:nvPr>
            <p:ph idx="1"/>
          </p:nvPr>
        </p:nvSpPr>
        <p:spPr/>
        <p:txBody>
          <a:bodyPr/>
          <a:lstStyle/>
          <a:p>
            <a:endParaRPr lang="LID4096"/>
          </a:p>
        </p:txBody>
      </p:sp>
      <p:pic>
        <p:nvPicPr>
          <p:cNvPr id="4" name="Picture 3" descr="Calendar on table">
            <a:extLst>
              <a:ext uri="{FF2B5EF4-FFF2-40B4-BE49-F238E27FC236}">
                <a16:creationId xmlns:a16="http://schemas.microsoft.com/office/drawing/2014/main" id="{EB4EE403-2B35-DA5F-F79D-D22E508C67EA}"/>
              </a:ext>
            </a:extLst>
          </p:cNvPr>
          <p:cNvPicPr>
            <a:picLocks noChangeAspect="1"/>
          </p:cNvPicPr>
          <p:nvPr/>
        </p:nvPicPr>
        <p:blipFill rotWithShape="1">
          <a:blip r:embed="rId2">
            <a:alphaModFix/>
          </a:blip>
          <a:srcRect b="15730"/>
          <a:stretch/>
        </p:blipFill>
        <p:spPr>
          <a:xfrm>
            <a:off x="20" y="-116948"/>
            <a:ext cx="12191980" cy="6857990"/>
          </a:xfrm>
          <a:prstGeom prst="rect">
            <a:avLst/>
          </a:prstGeom>
        </p:spPr>
      </p:pic>
      <p:sp>
        <p:nvSpPr>
          <p:cNvPr id="5" name="TextBox 4">
            <a:extLst>
              <a:ext uri="{FF2B5EF4-FFF2-40B4-BE49-F238E27FC236}">
                <a16:creationId xmlns:a16="http://schemas.microsoft.com/office/drawing/2014/main" id="{8476C397-66EB-98E2-2728-602E75419497}"/>
              </a:ext>
            </a:extLst>
          </p:cNvPr>
          <p:cNvSpPr txBox="1"/>
          <p:nvPr/>
        </p:nvSpPr>
        <p:spPr>
          <a:xfrm>
            <a:off x="7099442" y="1387931"/>
            <a:ext cx="3513762" cy="1569660"/>
          </a:xfrm>
          <a:prstGeom prst="rect">
            <a:avLst/>
          </a:prstGeom>
          <a:noFill/>
        </p:spPr>
        <p:txBody>
          <a:bodyPr wrap="square" rtlCol="0">
            <a:spAutoFit/>
          </a:bodyPr>
          <a:lstStyle/>
          <a:p>
            <a:r>
              <a:rPr lang="en-GB" sz="4800" b="1" dirty="0"/>
              <a:t>Exercises Day 2</a:t>
            </a:r>
            <a:endParaRPr lang="LID4096" sz="4800" b="1" dirty="0"/>
          </a:p>
        </p:txBody>
      </p:sp>
    </p:spTree>
    <p:extLst>
      <p:ext uri="{BB962C8B-B14F-4D97-AF65-F5344CB8AC3E}">
        <p14:creationId xmlns:p14="http://schemas.microsoft.com/office/powerpoint/2010/main" val="181019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alendar">
            <a:extLst>
              <a:ext uri="{FF2B5EF4-FFF2-40B4-BE49-F238E27FC236}">
                <a16:creationId xmlns:a16="http://schemas.microsoft.com/office/drawing/2014/main" id="{DB74E889-FE32-CDD4-825A-B548A03C1B18}"/>
              </a:ext>
            </a:extLst>
          </p:cNvPr>
          <p:cNvPicPr>
            <a:picLocks noChangeAspect="1"/>
          </p:cNvPicPr>
          <p:nvPr/>
        </p:nvPicPr>
        <p:blipFill rotWithShape="1">
          <a:blip r:embed="rId2">
            <a:alphaModFix amt="40000"/>
          </a:blip>
          <a:srcRect t="15710" r="-1" b="-1"/>
          <a:stretch/>
        </p:blipFill>
        <p:spPr>
          <a:xfrm>
            <a:off x="3049" y="-221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A4D67CE-1F84-C306-29BD-FBFB1B790D03}"/>
              </a:ext>
            </a:extLst>
          </p:cNvPr>
          <p:cNvSpPr>
            <a:spLocks noGrp="1"/>
          </p:cNvSpPr>
          <p:nvPr>
            <p:ph type="title"/>
          </p:nvPr>
        </p:nvSpPr>
        <p:spPr>
          <a:xfrm>
            <a:off x="3056643" y="955522"/>
            <a:ext cx="7063739" cy="2387600"/>
          </a:xfrm>
        </p:spPr>
        <p:txBody>
          <a:bodyPr vert="horz" lIns="91440" tIns="45720" rIns="91440" bIns="45720" rtlCol="0" anchor="b">
            <a:normAutofit/>
          </a:bodyPr>
          <a:lstStyle/>
          <a:p>
            <a:pPr algn="ctr"/>
            <a:r>
              <a:rPr lang="en-US" sz="7200" dirty="0">
                <a:solidFill>
                  <a:srgbClr val="FFFFFF"/>
                </a:solidFill>
              </a:rPr>
              <a:t>Day 3 </a:t>
            </a:r>
          </a:p>
        </p:txBody>
      </p:sp>
    </p:spTree>
    <p:extLst>
      <p:ext uri="{BB962C8B-B14F-4D97-AF65-F5344CB8AC3E}">
        <p14:creationId xmlns:p14="http://schemas.microsoft.com/office/powerpoint/2010/main" val="3761646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3</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Functions</a:t>
            </a:r>
          </a:p>
          <a:p>
            <a:pPr algn="ctr"/>
            <a:r>
              <a:rPr lang="en-GB" sz="1800" dirty="0"/>
              <a:t>Control Flow</a:t>
            </a:r>
          </a:p>
          <a:p>
            <a:pPr algn="ctr"/>
            <a:r>
              <a:rPr lang="en-GB" sz="1800" dirty="0"/>
              <a:t>Debugging</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74328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7DACA88-B778-94CF-5E98-7D68B84E9053}"/>
              </a:ext>
            </a:extLst>
          </p:cNvPr>
          <p:cNvSpPr>
            <a:spLocks noGrp="1"/>
          </p:cNvSpPr>
          <p:nvPr>
            <p:ph type="title"/>
          </p:nvPr>
        </p:nvSpPr>
        <p:spPr>
          <a:xfrm>
            <a:off x="3327722" y="777240"/>
            <a:ext cx="5782804" cy="2493876"/>
          </a:xfrm>
        </p:spPr>
        <p:txBody>
          <a:bodyPr anchor="b">
            <a:normAutofit/>
          </a:bodyPr>
          <a:lstStyle/>
          <a:p>
            <a:pPr algn="ctr"/>
            <a:r>
              <a:rPr lang="en-GB" sz="4400" dirty="0"/>
              <a:t>3. Functions</a:t>
            </a:r>
            <a:endParaRPr lang="en-CH" sz="4400" dirty="0"/>
          </a:p>
        </p:txBody>
      </p:sp>
      <p:sp>
        <p:nvSpPr>
          <p:cNvPr id="61" name="Content Placeholder 2">
            <a:extLst>
              <a:ext uri="{FF2B5EF4-FFF2-40B4-BE49-F238E27FC236}">
                <a16:creationId xmlns:a16="http://schemas.microsoft.com/office/drawing/2014/main" id="{D443B22B-9CE8-B46A-8B53-00793AAEA005}"/>
              </a:ext>
            </a:extLst>
          </p:cNvPr>
          <p:cNvSpPr>
            <a:spLocks noGrp="1"/>
          </p:cNvSpPr>
          <p:nvPr>
            <p:ph idx="1"/>
          </p:nvPr>
        </p:nvSpPr>
        <p:spPr>
          <a:xfrm>
            <a:off x="3327722" y="3429000"/>
            <a:ext cx="5782804" cy="2333562"/>
          </a:xfrm>
        </p:spPr>
        <p:txBody>
          <a:bodyPr anchor="t">
            <a:normAutofit/>
          </a:bodyPr>
          <a:lstStyle/>
          <a:p>
            <a:pPr algn="ctr"/>
            <a:r>
              <a:rPr lang="en-GB" sz="1800" dirty="0"/>
              <a:t>Build-in Functions</a:t>
            </a:r>
          </a:p>
          <a:p>
            <a:pPr algn="ctr"/>
            <a:r>
              <a:rPr lang="en-GB" sz="1800" dirty="0"/>
              <a:t>User defined Functions</a:t>
            </a:r>
          </a:p>
          <a:p>
            <a:pPr algn="ctr"/>
            <a:r>
              <a:rPr lang="en-GB" sz="1800" dirty="0"/>
              <a:t>Functions with Return Value</a:t>
            </a:r>
          </a:p>
          <a:p>
            <a:pPr marL="0" indent="0" algn="ctr">
              <a:buNone/>
            </a:pPr>
            <a:endParaRPr lang="en-CH" sz="1800" dirty="0"/>
          </a:p>
        </p:txBody>
      </p:sp>
      <p:grpSp>
        <p:nvGrpSpPr>
          <p:cNvPr id="6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6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72"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74"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76"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77"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398459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3FC3-E704-81A5-5238-EF0C3A68CF20}"/>
              </a:ext>
            </a:extLst>
          </p:cNvPr>
          <p:cNvSpPr>
            <a:spLocks noGrp="1"/>
          </p:cNvSpPr>
          <p:nvPr>
            <p:ph type="title"/>
          </p:nvPr>
        </p:nvSpPr>
        <p:spPr/>
        <p:txBody>
          <a:bodyPr/>
          <a:lstStyle/>
          <a:p>
            <a:r>
              <a:rPr lang="en-GB" dirty="0"/>
              <a:t>Functions in Python</a:t>
            </a:r>
            <a:endParaRPr lang="en-CH" dirty="0"/>
          </a:p>
        </p:txBody>
      </p:sp>
      <p:sp>
        <p:nvSpPr>
          <p:cNvPr id="3" name="Content Placeholder 2">
            <a:extLst>
              <a:ext uri="{FF2B5EF4-FFF2-40B4-BE49-F238E27FC236}">
                <a16:creationId xmlns:a16="http://schemas.microsoft.com/office/drawing/2014/main" id="{E4EDB38F-EC80-8DA2-789B-A51265C57BA8}"/>
              </a:ext>
            </a:extLst>
          </p:cNvPr>
          <p:cNvSpPr>
            <a:spLocks noGrp="1"/>
          </p:cNvSpPr>
          <p:nvPr>
            <p:ph idx="1"/>
          </p:nvPr>
        </p:nvSpPr>
        <p:spPr/>
        <p:txBody>
          <a:bodyPr>
            <a:normAutofit/>
          </a:bodyPr>
          <a:lstStyle/>
          <a:p>
            <a:r>
              <a:rPr lang="en-GB" sz="3600" dirty="0">
                <a:solidFill>
                  <a:schemeClr val="accent2">
                    <a:lumMod val="60000"/>
                    <a:lumOff val="40000"/>
                  </a:schemeClr>
                </a:solidFill>
              </a:rPr>
              <a:t>Build-in Functions</a:t>
            </a:r>
          </a:p>
          <a:p>
            <a:r>
              <a:rPr lang="en-GB" sz="3600" dirty="0">
                <a:solidFill>
                  <a:schemeClr val="accent2">
                    <a:lumMod val="60000"/>
                    <a:lumOff val="40000"/>
                  </a:schemeClr>
                </a:solidFill>
              </a:rPr>
              <a:t>User defined Functions</a:t>
            </a:r>
          </a:p>
          <a:p>
            <a:r>
              <a:rPr lang="en-GB" sz="3600" dirty="0">
                <a:solidFill>
                  <a:schemeClr val="accent2">
                    <a:lumMod val="60000"/>
                    <a:lumOff val="40000"/>
                  </a:schemeClr>
                </a:solidFill>
              </a:rPr>
              <a:t>Functions with Return Value</a:t>
            </a:r>
            <a:endParaRPr lang="en-CH" sz="3600" dirty="0">
              <a:solidFill>
                <a:schemeClr val="accent2">
                  <a:lumMod val="60000"/>
                  <a:lumOff val="40000"/>
                </a:schemeClr>
              </a:solidFill>
            </a:endParaRPr>
          </a:p>
        </p:txBody>
      </p:sp>
    </p:spTree>
    <p:extLst>
      <p:ext uri="{BB962C8B-B14F-4D97-AF65-F5344CB8AC3E}">
        <p14:creationId xmlns:p14="http://schemas.microsoft.com/office/powerpoint/2010/main" val="99667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4C30-E5F2-BFB2-2087-4315EEDAB3BA}"/>
              </a:ext>
            </a:extLst>
          </p:cNvPr>
          <p:cNvSpPr>
            <a:spLocks noGrp="1"/>
          </p:cNvSpPr>
          <p:nvPr>
            <p:ph type="title"/>
          </p:nvPr>
        </p:nvSpPr>
        <p:spPr>
          <a:xfrm>
            <a:off x="777240" y="314325"/>
            <a:ext cx="10659110" cy="1325563"/>
          </a:xfrm>
        </p:spPr>
        <p:txBody>
          <a:bodyPr/>
          <a:lstStyle/>
          <a:p>
            <a:r>
              <a:rPr lang="en-GB" b="1" dirty="0"/>
              <a:t>Learning Objectives</a:t>
            </a:r>
            <a:endParaRPr lang="en-CH" b="1" dirty="0"/>
          </a:p>
        </p:txBody>
      </p:sp>
      <p:sp>
        <p:nvSpPr>
          <p:cNvPr id="3" name="Content Placeholder 2">
            <a:extLst>
              <a:ext uri="{FF2B5EF4-FFF2-40B4-BE49-F238E27FC236}">
                <a16:creationId xmlns:a16="http://schemas.microsoft.com/office/drawing/2014/main" id="{631CA3A7-A88A-3C62-791C-97BEDA54867F}"/>
              </a:ext>
            </a:extLst>
          </p:cNvPr>
          <p:cNvSpPr>
            <a:spLocks noGrp="1"/>
          </p:cNvSpPr>
          <p:nvPr>
            <p:ph idx="1"/>
          </p:nvPr>
        </p:nvSpPr>
        <p:spPr/>
        <p:txBody>
          <a:bodyPr/>
          <a:lstStyle/>
          <a:p>
            <a:pPr marL="0" indent="0">
              <a:buNone/>
            </a:pPr>
            <a:r>
              <a:rPr lang="en-GB" sz="2800" b="1" dirty="0"/>
              <a:t>After this course…</a:t>
            </a:r>
          </a:p>
          <a:p>
            <a:r>
              <a:rPr lang="en-GB" dirty="0"/>
              <a:t>You will have an idea about what programming is.</a:t>
            </a:r>
          </a:p>
          <a:p>
            <a:r>
              <a:rPr lang="en-GB" dirty="0"/>
              <a:t>You will be able to write basic Python scripts.</a:t>
            </a:r>
          </a:p>
          <a:p>
            <a:r>
              <a:rPr lang="en-GB" dirty="0"/>
              <a:t>You will know where to find information to improve your programming skills. </a:t>
            </a:r>
            <a:endParaRPr lang="en-CH" dirty="0"/>
          </a:p>
        </p:txBody>
      </p:sp>
    </p:spTree>
    <p:extLst>
      <p:ext uri="{BB962C8B-B14F-4D97-AF65-F5344CB8AC3E}">
        <p14:creationId xmlns:p14="http://schemas.microsoft.com/office/powerpoint/2010/main" val="230750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3F5-7A4F-22A1-A6A8-2A3BC2FDB054}"/>
              </a:ext>
            </a:extLst>
          </p:cNvPr>
          <p:cNvSpPr>
            <a:spLocks noGrp="1"/>
          </p:cNvSpPr>
          <p:nvPr>
            <p:ph type="title"/>
          </p:nvPr>
        </p:nvSpPr>
        <p:spPr/>
        <p:txBody>
          <a:bodyPr/>
          <a:lstStyle/>
          <a:p>
            <a:r>
              <a:rPr lang="en-GB" dirty="0"/>
              <a:t>Build-In Functions</a:t>
            </a:r>
            <a:endParaRPr lang="en-CH" dirty="0"/>
          </a:p>
        </p:txBody>
      </p:sp>
      <p:sp>
        <p:nvSpPr>
          <p:cNvPr id="3" name="Content Placeholder 2">
            <a:extLst>
              <a:ext uri="{FF2B5EF4-FFF2-40B4-BE49-F238E27FC236}">
                <a16:creationId xmlns:a16="http://schemas.microsoft.com/office/drawing/2014/main" id="{3A256AFF-9E62-A2A0-F420-BEFF23094342}"/>
              </a:ext>
            </a:extLst>
          </p:cNvPr>
          <p:cNvSpPr>
            <a:spLocks noGrp="1"/>
          </p:cNvSpPr>
          <p:nvPr>
            <p:ph idx="1"/>
          </p:nvPr>
        </p:nvSpPr>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327A1530-DF22-813D-1F7F-1789C9DD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172" y="3388487"/>
            <a:ext cx="3981655" cy="1225613"/>
          </a:xfrm>
          <a:prstGeom prst="rect">
            <a:avLst/>
          </a:prstGeom>
        </p:spPr>
      </p:pic>
      <p:sp>
        <p:nvSpPr>
          <p:cNvPr id="6" name="TextBox 5">
            <a:extLst>
              <a:ext uri="{FF2B5EF4-FFF2-40B4-BE49-F238E27FC236}">
                <a16:creationId xmlns:a16="http://schemas.microsoft.com/office/drawing/2014/main" id="{B363233E-69F8-AE9E-175B-971EFA2B81D5}"/>
              </a:ext>
            </a:extLst>
          </p:cNvPr>
          <p:cNvSpPr txBox="1"/>
          <p:nvPr/>
        </p:nvSpPr>
        <p:spPr>
          <a:xfrm>
            <a:off x="447040" y="5415280"/>
            <a:ext cx="32613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341614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B344-D626-6F04-5325-B6EDDA0955B1}"/>
              </a:ext>
            </a:extLst>
          </p:cNvPr>
          <p:cNvSpPr>
            <a:spLocks noGrp="1"/>
          </p:cNvSpPr>
          <p:nvPr>
            <p:ph type="title"/>
          </p:nvPr>
        </p:nvSpPr>
        <p:spPr/>
        <p:txBody>
          <a:bodyPr>
            <a:normAutofit fontScale="90000"/>
          </a:bodyPr>
          <a:lstStyle/>
          <a:p>
            <a:r>
              <a:rPr lang="en-GB" dirty="0"/>
              <a:t>Examples of Built-in Functions in Python</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7CA59478-3B33-2229-C29B-A4EBA8FE0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62" y="2428240"/>
            <a:ext cx="10037220" cy="3123766"/>
          </a:xfrm>
        </p:spPr>
      </p:pic>
      <p:sp>
        <p:nvSpPr>
          <p:cNvPr id="6" name="TextBox 5">
            <a:extLst>
              <a:ext uri="{FF2B5EF4-FFF2-40B4-BE49-F238E27FC236}">
                <a16:creationId xmlns:a16="http://schemas.microsoft.com/office/drawing/2014/main" id="{EDF93916-EC44-0ADB-6A75-60284134F40A}"/>
              </a:ext>
            </a:extLst>
          </p:cNvPr>
          <p:cNvSpPr txBox="1"/>
          <p:nvPr/>
        </p:nvSpPr>
        <p:spPr>
          <a:xfrm>
            <a:off x="8473440" y="1690688"/>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13683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9F4B-F48F-8230-DBC3-6D047CDBB992}"/>
              </a:ext>
            </a:extLst>
          </p:cNvPr>
          <p:cNvSpPr>
            <a:spLocks noGrp="1"/>
          </p:cNvSpPr>
          <p:nvPr>
            <p:ph type="title"/>
          </p:nvPr>
        </p:nvSpPr>
        <p:spPr/>
        <p:txBody>
          <a:bodyPr/>
          <a:lstStyle/>
          <a:p>
            <a:r>
              <a:rPr lang="en-GB" dirty="0"/>
              <a:t>Type </a:t>
            </a:r>
            <a:r>
              <a:rPr lang="en-GB" dirty="0" err="1"/>
              <a:t>Convertions</a:t>
            </a:r>
            <a:endParaRPr lang="en-CH" dirty="0"/>
          </a:p>
        </p:txBody>
      </p:sp>
      <p:sp>
        <p:nvSpPr>
          <p:cNvPr id="3" name="Content Placeholder 2">
            <a:extLst>
              <a:ext uri="{FF2B5EF4-FFF2-40B4-BE49-F238E27FC236}">
                <a16:creationId xmlns:a16="http://schemas.microsoft.com/office/drawing/2014/main" id="{8A866225-BE0E-92FD-8FD5-4E8C7A44AD6F}"/>
              </a:ext>
            </a:extLst>
          </p:cNvPr>
          <p:cNvSpPr>
            <a:spLocks noGrp="1"/>
          </p:cNvSpPr>
          <p:nvPr>
            <p:ph idx="1"/>
          </p:nvPr>
        </p:nvSpPr>
        <p:spPr>
          <a:xfrm>
            <a:off x="777240" y="1876425"/>
            <a:ext cx="10659110" cy="4351338"/>
          </a:xfrm>
        </p:spPr>
        <p:txBody>
          <a:bodyPr/>
          <a:lstStyle/>
          <a:p>
            <a:r>
              <a:rPr lang="en-GB" dirty="0"/>
              <a:t>Python allows us (using built-in functions) to convert data types. </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F16E5CF0-F624-0BB2-3B95-88670AD2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0" y="2564724"/>
            <a:ext cx="9593080" cy="3928151"/>
          </a:xfrm>
          <a:prstGeom prst="rect">
            <a:avLst/>
          </a:prstGeom>
        </p:spPr>
      </p:pic>
      <p:sp>
        <p:nvSpPr>
          <p:cNvPr id="6" name="TextBox 5">
            <a:extLst>
              <a:ext uri="{FF2B5EF4-FFF2-40B4-BE49-F238E27FC236}">
                <a16:creationId xmlns:a16="http://schemas.microsoft.com/office/drawing/2014/main" id="{615F2EB6-FD92-8845-F239-25DD809C097B}"/>
              </a:ext>
            </a:extLst>
          </p:cNvPr>
          <p:cNvSpPr txBox="1"/>
          <p:nvPr/>
        </p:nvSpPr>
        <p:spPr>
          <a:xfrm>
            <a:off x="7904480" y="629920"/>
            <a:ext cx="16560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34687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20F-221D-7389-EB61-E3C06CC2EAC2}"/>
              </a:ext>
            </a:extLst>
          </p:cNvPr>
          <p:cNvSpPr>
            <a:spLocks noGrp="1"/>
          </p:cNvSpPr>
          <p:nvPr>
            <p:ph type="title"/>
          </p:nvPr>
        </p:nvSpPr>
        <p:spPr/>
        <p:txBody>
          <a:bodyPr/>
          <a:lstStyle/>
          <a:p>
            <a:r>
              <a:rPr lang="en-GB" dirty="0"/>
              <a:t>User defined Functions</a:t>
            </a:r>
            <a:endParaRPr lang="en-CH" dirty="0"/>
          </a:p>
        </p:txBody>
      </p:sp>
      <p:sp>
        <p:nvSpPr>
          <p:cNvPr id="3" name="Content Placeholder 2">
            <a:extLst>
              <a:ext uri="{FF2B5EF4-FFF2-40B4-BE49-F238E27FC236}">
                <a16:creationId xmlns:a16="http://schemas.microsoft.com/office/drawing/2014/main" id="{866337EA-A99E-F21C-DE71-F07FCDA69C57}"/>
              </a:ext>
            </a:extLst>
          </p:cNvPr>
          <p:cNvSpPr>
            <a:spLocks noGrp="1"/>
          </p:cNvSpPr>
          <p:nvPr>
            <p:ph idx="1"/>
          </p:nvPr>
        </p:nvSpPr>
        <p:spPr/>
        <p:txBody>
          <a:bodyPr/>
          <a:lstStyle/>
          <a:p>
            <a:r>
              <a:rPr lang="en-GB" dirty="0"/>
              <a:t>User-defined functions are used similarly as built-in functions. The difference is that now users (i.e., ourselves) decide how to create them. </a:t>
            </a:r>
            <a:r>
              <a:rPr lang="en-GB" b="1" dirty="0">
                <a:solidFill>
                  <a:schemeClr val="tx2">
                    <a:lumMod val="50000"/>
                    <a:lumOff val="50000"/>
                  </a:schemeClr>
                </a:solidFill>
              </a:rPr>
              <a:t>Syntax is important: indentation, the colon</a:t>
            </a:r>
            <a:r>
              <a:rPr lang="en-GB" dirty="0"/>
              <a:t>.</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C62BD09-6229-ADB5-54E7-0494E4B6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20" y="3101399"/>
            <a:ext cx="11329749" cy="2473989"/>
          </a:xfrm>
          <a:prstGeom prst="rect">
            <a:avLst/>
          </a:prstGeom>
        </p:spPr>
      </p:pic>
      <p:sp>
        <p:nvSpPr>
          <p:cNvPr id="8" name="TextBox 7">
            <a:extLst>
              <a:ext uri="{FF2B5EF4-FFF2-40B4-BE49-F238E27FC236}">
                <a16:creationId xmlns:a16="http://schemas.microsoft.com/office/drawing/2014/main" id="{A32DB430-DFEE-DC61-740E-F558921297BB}"/>
              </a:ext>
            </a:extLst>
          </p:cNvPr>
          <p:cNvSpPr txBox="1"/>
          <p:nvPr/>
        </p:nvSpPr>
        <p:spPr>
          <a:xfrm>
            <a:off x="9772950" y="2966462"/>
            <a:ext cx="136109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3232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EA21-4DB1-94B2-2F34-531F481FADE6}"/>
              </a:ext>
            </a:extLst>
          </p:cNvPr>
          <p:cNvSpPr>
            <a:spLocks noGrp="1"/>
          </p:cNvSpPr>
          <p:nvPr>
            <p:ph type="title"/>
          </p:nvPr>
        </p:nvSpPr>
        <p:spPr/>
        <p:txBody>
          <a:bodyPr/>
          <a:lstStyle/>
          <a:p>
            <a:r>
              <a:rPr lang="en-GB" dirty="0"/>
              <a:t>Parameters</a:t>
            </a:r>
            <a:endParaRPr lang="en-CH" dirty="0"/>
          </a:p>
        </p:txBody>
      </p:sp>
      <p:sp>
        <p:nvSpPr>
          <p:cNvPr id="3" name="Content Placeholder 2">
            <a:extLst>
              <a:ext uri="{FF2B5EF4-FFF2-40B4-BE49-F238E27FC236}">
                <a16:creationId xmlns:a16="http://schemas.microsoft.com/office/drawing/2014/main" id="{BEE62B6F-C10F-E73C-7083-6BA919538910}"/>
              </a:ext>
            </a:extLst>
          </p:cNvPr>
          <p:cNvSpPr>
            <a:spLocks noGrp="1"/>
          </p:cNvSpPr>
          <p:nvPr>
            <p:ph idx="1"/>
          </p:nvPr>
        </p:nvSpPr>
        <p:spPr/>
        <p:txBody>
          <a:bodyPr/>
          <a:lstStyle/>
          <a:p>
            <a:pPr marL="0" indent="0">
              <a:buNone/>
            </a:pPr>
            <a:r>
              <a:rPr lang="en-GB" dirty="0"/>
              <a:t>The values that we put inside a function are called “parameters”</a:t>
            </a:r>
          </a:p>
          <a:p>
            <a:pPr marL="0" indent="0">
              <a:buNone/>
            </a:pPr>
            <a:endParaRPr lang="en-GB" dirty="0"/>
          </a:p>
          <a:p>
            <a:pPr marL="0" indent="0">
              <a:buNone/>
            </a:pPr>
            <a:endParaRPr lang="en-GB" dirty="0"/>
          </a:p>
        </p:txBody>
      </p:sp>
      <p:pic>
        <p:nvPicPr>
          <p:cNvPr id="5" name="Picture 4" descr="Table&#10;&#10;Description automatically generated with medium confidence">
            <a:extLst>
              <a:ext uri="{FF2B5EF4-FFF2-40B4-BE49-F238E27FC236}">
                <a16:creationId xmlns:a16="http://schemas.microsoft.com/office/drawing/2014/main" id="{93AAC227-E32E-35EF-AF15-1E2DCC339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8" y="2981727"/>
            <a:ext cx="10124819" cy="2705771"/>
          </a:xfrm>
          <a:prstGeom prst="rect">
            <a:avLst/>
          </a:prstGeom>
        </p:spPr>
      </p:pic>
      <p:sp>
        <p:nvSpPr>
          <p:cNvPr id="6" name="TextBox 5">
            <a:extLst>
              <a:ext uri="{FF2B5EF4-FFF2-40B4-BE49-F238E27FC236}">
                <a16:creationId xmlns:a16="http://schemas.microsoft.com/office/drawing/2014/main" id="{A1CCAAAA-51E5-C6BB-BECD-EC7FEAAF5918}"/>
              </a:ext>
            </a:extLst>
          </p:cNvPr>
          <p:cNvSpPr txBox="1"/>
          <p:nvPr/>
        </p:nvSpPr>
        <p:spPr>
          <a:xfrm>
            <a:off x="8249920" y="129032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8230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8897E-697A-0DCD-9008-099F33E007EC}"/>
              </a:ext>
            </a:extLst>
          </p:cNvPr>
          <p:cNvSpPr>
            <a:spLocks noGrp="1"/>
          </p:cNvSpPr>
          <p:nvPr>
            <p:ph idx="1"/>
          </p:nvPr>
        </p:nvSpPr>
        <p:spPr>
          <a:xfrm>
            <a:off x="777240" y="223520"/>
            <a:ext cx="10659110" cy="5902643"/>
          </a:xfrm>
        </p:spPr>
        <p:txBody>
          <a:bodyPr/>
          <a:lstStyle/>
          <a:p>
            <a:pPr marL="0" indent="0">
              <a:buNone/>
            </a:pPr>
            <a:endParaRPr lang="en-GB" dirty="0"/>
          </a:p>
          <a:p>
            <a:pPr marL="0" indent="0">
              <a:buNone/>
            </a:pPr>
            <a:endParaRPr lang="en-GB" dirty="0"/>
          </a:p>
          <a:p>
            <a:pPr marL="0" indent="0">
              <a:buNone/>
            </a:pPr>
            <a:r>
              <a:rPr lang="en-GB" dirty="0"/>
              <a:t>Variables that are inside a function can only be seen inside that function</a:t>
            </a:r>
          </a:p>
          <a:p>
            <a:endParaRPr lang="en-GB" dirty="0"/>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869136D-283C-2AD6-B31C-5D5CD3BFD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7" y="2315518"/>
            <a:ext cx="10740103" cy="3433639"/>
          </a:xfrm>
          <a:prstGeom prst="rect">
            <a:avLst/>
          </a:prstGeom>
        </p:spPr>
      </p:pic>
      <p:sp>
        <p:nvSpPr>
          <p:cNvPr id="8" name="TextBox 7">
            <a:extLst>
              <a:ext uri="{FF2B5EF4-FFF2-40B4-BE49-F238E27FC236}">
                <a16:creationId xmlns:a16="http://schemas.microsoft.com/office/drawing/2014/main" id="{D649A89A-87E3-42F5-BCC8-6F1B213EBA32}"/>
              </a:ext>
            </a:extLst>
          </p:cNvPr>
          <p:cNvSpPr txBox="1"/>
          <p:nvPr/>
        </p:nvSpPr>
        <p:spPr>
          <a:xfrm>
            <a:off x="9164320" y="156918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50950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87E4-00D4-0DBD-D4E6-F5B4C9C82600}"/>
              </a:ext>
            </a:extLst>
          </p:cNvPr>
          <p:cNvSpPr>
            <a:spLocks noGrp="1"/>
          </p:cNvSpPr>
          <p:nvPr>
            <p:ph type="title"/>
          </p:nvPr>
        </p:nvSpPr>
        <p:spPr/>
        <p:txBody>
          <a:bodyPr>
            <a:normAutofit fontScale="90000"/>
          </a:bodyPr>
          <a:lstStyle/>
          <a:p>
            <a:br>
              <a:rPr lang="en-GB" dirty="0"/>
            </a:br>
            <a:r>
              <a:rPr lang="en-GB" dirty="0"/>
              <a:t>User Functions with Return Values: return</a:t>
            </a:r>
            <a:br>
              <a:rPr lang="en-GB" dirty="0"/>
            </a:br>
            <a:endParaRPr lang="en-CH" dirty="0"/>
          </a:p>
        </p:txBody>
      </p:sp>
      <p:sp>
        <p:nvSpPr>
          <p:cNvPr id="3" name="Content Placeholder 2">
            <a:extLst>
              <a:ext uri="{FF2B5EF4-FFF2-40B4-BE49-F238E27FC236}">
                <a16:creationId xmlns:a16="http://schemas.microsoft.com/office/drawing/2014/main" id="{C0B70FFD-D40E-95BE-55CA-05CA969B1A13}"/>
              </a:ext>
            </a:extLst>
          </p:cNvPr>
          <p:cNvSpPr>
            <a:spLocks noGrp="1"/>
          </p:cNvSpPr>
          <p:nvPr>
            <p:ph idx="1"/>
          </p:nvPr>
        </p:nvSpPr>
        <p:spPr/>
        <p:txBody>
          <a:bodyPr/>
          <a:lstStyle/>
          <a:p>
            <a:r>
              <a:rPr lang="en-GB" dirty="0"/>
              <a:t>So far we have worked with functions that printed something, but that did not return a value. </a:t>
            </a:r>
          </a:p>
          <a:p>
            <a:r>
              <a:rPr lang="en-GB" dirty="0"/>
              <a:t>Functions that return a value use the </a:t>
            </a:r>
            <a:r>
              <a:rPr lang="en-GB" b="1" dirty="0">
                <a:solidFill>
                  <a:schemeClr val="accent2">
                    <a:lumMod val="60000"/>
                    <a:lumOff val="40000"/>
                  </a:schemeClr>
                </a:solidFill>
              </a:rPr>
              <a:t>return </a:t>
            </a:r>
            <a:r>
              <a:rPr lang="en-GB" dirty="0"/>
              <a:t>keyword</a:t>
            </a:r>
          </a:p>
          <a:p>
            <a:pPr marL="0" indent="0">
              <a:buNone/>
            </a:pPr>
            <a:endParaRPr lang="en-GB" dirty="0"/>
          </a:p>
          <a:p>
            <a:pPr marL="0" indent="0">
              <a:buNone/>
            </a:pPr>
            <a:endParaRPr lang="en-CH" dirty="0"/>
          </a:p>
        </p:txBody>
      </p:sp>
      <p:pic>
        <p:nvPicPr>
          <p:cNvPr id="7" name="Picture 6" descr="Graphical user interface, text, application&#10;&#10;Description automatically generated">
            <a:extLst>
              <a:ext uri="{FF2B5EF4-FFF2-40B4-BE49-F238E27FC236}">
                <a16:creationId xmlns:a16="http://schemas.microsoft.com/office/drawing/2014/main" id="{17B547A2-17EB-A80B-C324-CC0A461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3115730"/>
            <a:ext cx="9533978" cy="2819251"/>
          </a:xfrm>
          <a:prstGeom prst="rect">
            <a:avLst/>
          </a:prstGeom>
        </p:spPr>
      </p:pic>
    </p:spTree>
    <p:extLst>
      <p:ext uri="{BB962C8B-B14F-4D97-AF65-F5344CB8AC3E}">
        <p14:creationId xmlns:p14="http://schemas.microsoft.com/office/powerpoint/2010/main" val="131642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6192-5255-0249-D211-C7EDD2BD1143}"/>
              </a:ext>
            </a:extLst>
          </p:cNvPr>
          <p:cNvSpPr>
            <a:spLocks noGrp="1"/>
          </p:cNvSpPr>
          <p:nvPr>
            <p:ph type="title"/>
          </p:nvPr>
        </p:nvSpPr>
        <p:spPr/>
        <p:txBody>
          <a:bodyPr/>
          <a:lstStyle/>
          <a:p>
            <a:r>
              <a:rPr lang="en-GB" dirty="0"/>
              <a:t>Boolean Return Values</a:t>
            </a:r>
            <a:endParaRPr lang="en-CH" dirty="0"/>
          </a:p>
        </p:txBody>
      </p:sp>
      <p:sp>
        <p:nvSpPr>
          <p:cNvPr id="3" name="Content Placeholder 2">
            <a:extLst>
              <a:ext uri="{FF2B5EF4-FFF2-40B4-BE49-F238E27FC236}">
                <a16:creationId xmlns:a16="http://schemas.microsoft.com/office/drawing/2014/main" id="{376677A6-D19D-AA06-4364-6F9247F99811}"/>
              </a:ext>
            </a:extLst>
          </p:cNvPr>
          <p:cNvSpPr>
            <a:spLocks noGrp="1"/>
          </p:cNvSpPr>
          <p:nvPr>
            <p:ph idx="1"/>
          </p:nvPr>
        </p:nvSpPr>
        <p:spPr/>
        <p:txBody>
          <a:bodyPr/>
          <a:lstStyle/>
          <a:p>
            <a:r>
              <a:rPr lang="en-GB" dirty="0"/>
              <a:t>The functions can return a </a:t>
            </a:r>
            <a:r>
              <a:rPr lang="en-GB" dirty="0" err="1"/>
              <a:t>boolean</a:t>
            </a:r>
            <a:r>
              <a:rPr lang="en-GB" dirty="0"/>
              <a:t> value (True, False)</a:t>
            </a:r>
          </a:p>
          <a:p>
            <a:r>
              <a:rPr lang="en-GB" dirty="0"/>
              <a:t>The function name should be formulated as a yes/no question</a:t>
            </a:r>
          </a:p>
          <a:p>
            <a:endParaRPr lang="en-GB" dirty="0"/>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A408C0A8-D751-C58C-0EBA-93FBA4645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8" y="3073360"/>
            <a:ext cx="10857070" cy="3238540"/>
          </a:xfrm>
          <a:prstGeom prst="rect">
            <a:avLst/>
          </a:prstGeom>
        </p:spPr>
      </p:pic>
      <p:sp>
        <p:nvSpPr>
          <p:cNvPr id="6" name="TextBox 5">
            <a:extLst>
              <a:ext uri="{FF2B5EF4-FFF2-40B4-BE49-F238E27FC236}">
                <a16:creationId xmlns:a16="http://schemas.microsoft.com/office/drawing/2014/main" id="{EA720011-3FCB-7D9C-6A52-57DA7B966FBA}"/>
              </a:ext>
            </a:extLst>
          </p:cNvPr>
          <p:cNvSpPr txBox="1"/>
          <p:nvPr/>
        </p:nvSpPr>
        <p:spPr>
          <a:xfrm>
            <a:off x="8605520" y="1690688"/>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4341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FF458FD-3C87-671B-D075-D11FE4479A0B}"/>
              </a:ext>
            </a:extLst>
          </p:cNvPr>
          <p:cNvSpPr>
            <a:spLocks noGrp="1"/>
          </p:cNvSpPr>
          <p:nvPr>
            <p:ph type="title"/>
          </p:nvPr>
        </p:nvSpPr>
        <p:spPr>
          <a:xfrm>
            <a:off x="3327722" y="777240"/>
            <a:ext cx="5782804" cy="2493876"/>
          </a:xfrm>
        </p:spPr>
        <p:txBody>
          <a:bodyPr anchor="b">
            <a:normAutofit/>
          </a:bodyPr>
          <a:lstStyle/>
          <a:p>
            <a:pPr algn="ctr"/>
            <a:r>
              <a:rPr lang="en-GB" sz="4400" dirty="0"/>
              <a:t>2. Control Flow</a:t>
            </a:r>
            <a:endParaRPr lang="en-CH" sz="4400" dirty="0"/>
          </a:p>
        </p:txBody>
      </p:sp>
      <p:sp>
        <p:nvSpPr>
          <p:cNvPr id="3" name="Content Placeholder 2">
            <a:extLst>
              <a:ext uri="{FF2B5EF4-FFF2-40B4-BE49-F238E27FC236}">
                <a16:creationId xmlns:a16="http://schemas.microsoft.com/office/drawing/2014/main" id="{9AAC3D8D-5A89-C28E-FD04-BFC108E76206}"/>
              </a:ext>
            </a:extLst>
          </p:cNvPr>
          <p:cNvSpPr>
            <a:spLocks noGrp="1"/>
          </p:cNvSpPr>
          <p:nvPr>
            <p:ph idx="1"/>
          </p:nvPr>
        </p:nvSpPr>
        <p:spPr>
          <a:xfrm>
            <a:off x="3327722" y="3429000"/>
            <a:ext cx="5782804" cy="2333562"/>
          </a:xfrm>
        </p:spPr>
        <p:txBody>
          <a:bodyPr anchor="t">
            <a:normAutofit/>
          </a:bodyPr>
          <a:lstStyle/>
          <a:p>
            <a:pPr algn="ctr"/>
            <a:r>
              <a:rPr lang="en-GB" sz="1800" dirty="0"/>
              <a:t>Conditionals (if/else/</a:t>
            </a:r>
            <a:r>
              <a:rPr lang="en-GB" sz="1800" dirty="0" err="1"/>
              <a:t>elif</a:t>
            </a:r>
            <a:r>
              <a:rPr lang="en-GB" sz="1800" dirty="0"/>
              <a:t>)</a:t>
            </a:r>
          </a:p>
          <a:p>
            <a:pPr algn="ctr"/>
            <a:r>
              <a:rPr lang="en-GB" sz="1800" dirty="0"/>
              <a:t>Iteration (for/while)</a:t>
            </a:r>
          </a:p>
          <a:p>
            <a:pPr algn="ct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49693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88F0528-DBA2-1BD8-16D7-48A8A3878CF2}"/>
              </a:ext>
            </a:extLst>
          </p:cNvPr>
          <p:cNvSpPr>
            <a:spLocks noGrp="1"/>
          </p:cNvSpPr>
          <p:nvPr>
            <p:ph type="title"/>
          </p:nvPr>
        </p:nvSpPr>
        <p:spPr>
          <a:xfrm>
            <a:off x="777240" y="777240"/>
            <a:ext cx="4606280" cy="2493876"/>
          </a:xfrm>
        </p:spPr>
        <p:txBody>
          <a:bodyPr anchor="b">
            <a:normAutofit/>
          </a:bodyPr>
          <a:lstStyle/>
          <a:p>
            <a:r>
              <a:rPr lang="en-US" sz="4400" dirty="0"/>
              <a:t>Conditionals: </a:t>
            </a:r>
            <a:r>
              <a:rPr lang="en-US" sz="4400" b="1" dirty="0">
                <a:solidFill>
                  <a:schemeClr val="accent2">
                    <a:lumMod val="60000"/>
                    <a:lumOff val="40000"/>
                  </a:schemeClr>
                </a:solidFill>
              </a:rPr>
              <a:t>if/else/</a:t>
            </a:r>
            <a:r>
              <a:rPr lang="en-US" sz="4400" b="1" dirty="0" err="1">
                <a:solidFill>
                  <a:schemeClr val="accent2">
                    <a:lumMod val="60000"/>
                    <a:lumOff val="40000"/>
                  </a:schemeClr>
                </a:solidFill>
              </a:rPr>
              <a:t>elif</a:t>
            </a:r>
            <a:br>
              <a:rPr lang="en-US" sz="4400" dirty="0"/>
            </a:br>
            <a:endParaRPr lang="en-CH" sz="4400" dirty="0"/>
          </a:p>
        </p:txBody>
      </p:sp>
      <p:sp>
        <p:nvSpPr>
          <p:cNvPr id="8" name="Content Placeholder 7">
            <a:extLst>
              <a:ext uri="{FF2B5EF4-FFF2-40B4-BE49-F238E27FC236}">
                <a16:creationId xmlns:a16="http://schemas.microsoft.com/office/drawing/2014/main" id="{3F54BF75-93E2-CCE0-0769-0DE34FA9CD86}"/>
              </a:ext>
            </a:extLst>
          </p:cNvPr>
          <p:cNvSpPr>
            <a:spLocks noGrp="1"/>
          </p:cNvSpPr>
          <p:nvPr>
            <p:ph idx="1"/>
          </p:nvPr>
        </p:nvSpPr>
        <p:spPr>
          <a:xfrm>
            <a:off x="777239" y="3327801"/>
            <a:ext cx="5882093" cy="2849162"/>
          </a:xfrm>
        </p:spPr>
        <p:txBody>
          <a:bodyPr anchor="t">
            <a:normAutofit/>
          </a:bodyPr>
          <a:lstStyle/>
          <a:p>
            <a:pPr marL="0" indent="0">
              <a:buNone/>
            </a:pPr>
            <a:r>
              <a:rPr lang="en-GB" sz="2400" b="1" dirty="0">
                <a:solidFill>
                  <a:schemeClr val="accent2">
                    <a:lumMod val="60000"/>
                    <a:lumOff val="40000"/>
                  </a:schemeClr>
                </a:solidFill>
              </a:rPr>
              <a:t>if</a:t>
            </a:r>
          </a:p>
          <a:p>
            <a:r>
              <a:rPr lang="en-GB" sz="1800" dirty="0"/>
              <a:t>The expression </a:t>
            </a:r>
            <a:r>
              <a:rPr lang="en-GB" sz="1800" b="1" dirty="0">
                <a:solidFill>
                  <a:schemeClr val="accent2">
                    <a:lumMod val="60000"/>
                    <a:lumOff val="40000"/>
                  </a:schemeClr>
                </a:solidFill>
              </a:rPr>
              <a:t>if</a:t>
            </a:r>
            <a:r>
              <a:rPr lang="en-GB" sz="1800" dirty="0"/>
              <a:t> defines a condition</a:t>
            </a:r>
          </a:p>
          <a:p>
            <a:r>
              <a:rPr lang="en-GB" sz="1800" dirty="0"/>
              <a:t>If the condition is true, subsequent statements will be     executed</a:t>
            </a:r>
          </a:p>
          <a:p>
            <a:r>
              <a:rPr lang="en-GB" sz="1800" dirty="0"/>
              <a:t>If the condition is false, subsequent statements will not be executed</a:t>
            </a:r>
          </a:p>
          <a:p>
            <a:r>
              <a:rPr lang="en-GB" sz="1800" dirty="0"/>
              <a:t>There has to be at least one statement after the condition</a:t>
            </a:r>
            <a:endParaRPr lang="en-US" sz="1800" dirty="0"/>
          </a:p>
        </p:txBody>
      </p:sp>
      <p:sp>
        <p:nvSpPr>
          <p:cNvPr id="1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8"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Bill Gates explains IF &amp; IF/ELSE statements">
            <a:hlinkClick r:id="" action="ppaction://media"/>
            <a:extLst>
              <a:ext uri="{FF2B5EF4-FFF2-40B4-BE49-F238E27FC236}">
                <a16:creationId xmlns:a16="http://schemas.microsoft.com/office/drawing/2014/main" id="{E0969B03-8A4B-7961-4BD5-FF1BE0B66BB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Tree>
    <p:extLst>
      <p:ext uri="{BB962C8B-B14F-4D97-AF65-F5344CB8AC3E}">
        <p14:creationId xmlns:p14="http://schemas.microsoft.com/office/powerpoint/2010/main" val="1328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E93-5BEF-C832-DFD2-3544D9AF4406}"/>
              </a:ext>
            </a:extLst>
          </p:cNvPr>
          <p:cNvSpPr>
            <a:spLocks noGrp="1"/>
          </p:cNvSpPr>
          <p:nvPr>
            <p:ph type="title"/>
          </p:nvPr>
        </p:nvSpPr>
        <p:spPr/>
        <p:txBody>
          <a:bodyPr/>
          <a:lstStyle/>
          <a:p>
            <a:r>
              <a:rPr lang="en-GB" b="1" dirty="0"/>
              <a:t>Tips for this course</a:t>
            </a:r>
            <a:endParaRPr lang="en-CH" b="1" dirty="0"/>
          </a:p>
        </p:txBody>
      </p:sp>
      <p:sp>
        <p:nvSpPr>
          <p:cNvPr id="3" name="Content Placeholder 2">
            <a:extLst>
              <a:ext uri="{FF2B5EF4-FFF2-40B4-BE49-F238E27FC236}">
                <a16:creationId xmlns:a16="http://schemas.microsoft.com/office/drawing/2014/main" id="{79C63843-C05E-C8D0-E887-0E68CC25AACD}"/>
              </a:ext>
            </a:extLst>
          </p:cNvPr>
          <p:cNvSpPr>
            <a:spLocks noGrp="1"/>
          </p:cNvSpPr>
          <p:nvPr>
            <p:ph idx="1"/>
          </p:nvPr>
        </p:nvSpPr>
        <p:spPr/>
        <p:txBody>
          <a:bodyPr/>
          <a:lstStyle/>
          <a:p>
            <a:r>
              <a:rPr lang="en-GB" dirty="0"/>
              <a:t>It is always allowed to ask questions.</a:t>
            </a:r>
          </a:p>
          <a:p>
            <a:r>
              <a:rPr lang="en-GB" dirty="0"/>
              <a:t>Every day after class I will ask for your feedback: understanding your learning needs is very important to improve our class!</a:t>
            </a:r>
          </a:p>
          <a:p>
            <a:r>
              <a:rPr lang="en-GB" dirty="0"/>
              <a:t>Try to write yourself the Python scripts instead of copy-pasting.</a:t>
            </a:r>
          </a:p>
          <a:p>
            <a:r>
              <a:rPr lang="en-GB" dirty="0"/>
              <a:t>Don´t be afraid of making mistakes </a:t>
            </a:r>
            <a:r>
              <a:rPr lang="en-GB" dirty="0">
                <a:sym typeface="Wingdings" panose="05000000000000000000" pitchFamily="2" charset="2"/>
              </a:rPr>
              <a:t></a:t>
            </a:r>
          </a:p>
          <a:p>
            <a:r>
              <a:rPr lang="en-GB" dirty="0">
                <a:sym typeface="Wingdings" panose="05000000000000000000" pitchFamily="2" charset="2"/>
              </a:rPr>
              <a:t>Experiment and modify existing code</a:t>
            </a:r>
          </a:p>
          <a:p>
            <a:r>
              <a:rPr lang="en-GB" dirty="0">
                <a:sym typeface="Wingdings" panose="05000000000000000000" pitchFamily="2" charset="2"/>
              </a:rPr>
              <a:t>Use google and stack overflow (</a:t>
            </a:r>
            <a:r>
              <a:rPr lang="en-GB" dirty="0">
                <a:sym typeface="Wingdings" panose="05000000000000000000" pitchFamily="2" charset="2"/>
                <a:hlinkClick r:id="rId2"/>
              </a:rPr>
              <a:t>https://stackoverflow.com/</a:t>
            </a:r>
            <a:r>
              <a:rPr lang="en-GB" dirty="0">
                <a:sym typeface="Wingdings" panose="05000000000000000000" pitchFamily="2" charset="2"/>
              </a:rPr>
              <a:t>)</a:t>
            </a:r>
          </a:p>
          <a:p>
            <a:r>
              <a:rPr lang="en-GB" dirty="0">
                <a:sym typeface="Wingdings" panose="05000000000000000000" pitchFamily="2" charset="2"/>
              </a:rPr>
              <a:t>Use language models (I particularly like this one: </a:t>
            </a:r>
            <a:r>
              <a:rPr lang="en-GB" dirty="0">
                <a:sym typeface="Wingdings" panose="05000000000000000000" pitchFamily="2" charset="2"/>
                <a:hlinkClick r:id="rId3"/>
              </a:rPr>
              <a:t>https://www.perplexity.ai/</a:t>
            </a:r>
            <a:r>
              <a:rPr lang="en-GB" dirty="0">
                <a:sym typeface="Wingdings" panose="05000000000000000000" pitchFamily="2" charset="2"/>
              </a:rPr>
              <a:t>) </a:t>
            </a:r>
          </a:p>
          <a:p>
            <a:r>
              <a:rPr lang="en-GB" b="1" dirty="0">
                <a:sym typeface="Wingdings" panose="05000000000000000000" pitchFamily="2" charset="2"/>
              </a:rPr>
              <a:t>Try to have fun! </a:t>
            </a:r>
            <a:endParaRPr lang="en-GB" b="1" dirty="0"/>
          </a:p>
          <a:p>
            <a:endParaRPr lang="en-CH" dirty="0"/>
          </a:p>
        </p:txBody>
      </p:sp>
    </p:spTree>
    <p:extLst>
      <p:ext uri="{BB962C8B-B14F-4D97-AF65-F5344CB8AC3E}">
        <p14:creationId xmlns:p14="http://schemas.microsoft.com/office/powerpoint/2010/main" val="3083572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7AA661-4BD3-6F74-40A5-B3453E3F0CF6}"/>
              </a:ext>
            </a:extLst>
          </p:cNvPr>
          <p:cNvSpPr txBox="1"/>
          <p:nvPr/>
        </p:nvSpPr>
        <p:spPr>
          <a:xfrm>
            <a:off x="7731760" y="57912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9" name="Imagen 8">
            <a:extLst>
              <a:ext uri="{FF2B5EF4-FFF2-40B4-BE49-F238E27FC236}">
                <a16:creationId xmlns:a16="http://schemas.microsoft.com/office/drawing/2014/main" id="{24594152-4E9F-7EBB-2702-5496D42B44EE}"/>
              </a:ext>
            </a:extLst>
          </p:cNvPr>
          <p:cNvPicPr>
            <a:picLocks noChangeAspect="1"/>
          </p:cNvPicPr>
          <p:nvPr/>
        </p:nvPicPr>
        <p:blipFill>
          <a:blip r:embed="rId2"/>
          <a:stretch>
            <a:fillRect/>
          </a:stretch>
        </p:blipFill>
        <p:spPr>
          <a:xfrm>
            <a:off x="696653" y="1123197"/>
            <a:ext cx="9854666" cy="5219001"/>
          </a:xfrm>
          <a:prstGeom prst="rect">
            <a:avLst/>
          </a:prstGeom>
        </p:spPr>
      </p:pic>
    </p:spTree>
    <p:extLst>
      <p:ext uri="{BB962C8B-B14F-4D97-AF65-F5344CB8AC3E}">
        <p14:creationId xmlns:p14="http://schemas.microsoft.com/office/powerpoint/2010/main" val="17059564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425-F223-467E-8721-E91C761CB861}"/>
              </a:ext>
            </a:extLst>
          </p:cNvPr>
          <p:cNvSpPr>
            <a:spLocks noGrp="1"/>
          </p:cNvSpPr>
          <p:nvPr>
            <p:ph type="title"/>
          </p:nvPr>
        </p:nvSpPr>
        <p:spPr/>
        <p:txBody>
          <a:bodyPr/>
          <a:lstStyle/>
          <a:p>
            <a:r>
              <a:rPr lang="en-GB" dirty="0"/>
              <a:t>Let’s practice!</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9069CD34-DE04-273C-E12F-AB7889060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668" y="2394473"/>
            <a:ext cx="10933815" cy="2664873"/>
          </a:xfrm>
        </p:spPr>
      </p:pic>
      <p:sp>
        <p:nvSpPr>
          <p:cNvPr id="6" name="TextBox 5">
            <a:extLst>
              <a:ext uri="{FF2B5EF4-FFF2-40B4-BE49-F238E27FC236}">
                <a16:creationId xmlns:a16="http://schemas.microsoft.com/office/drawing/2014/main" id="{275DFEA6-CD79-2C09-BBF1-E394B1AAF73C}"/>
              </a:ext>
            </a:extLst>
          </p:cNvPr>
          <p:cNvSpPr txBox="1"/>
          <p:nvPr/>
        </p:nvSpPr>
        <p:spPr>
          <a:xfrm>
            <a:off x="7477760" y="137160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8398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381-7D82-00E2-6961-DFE8C31450CB}"/>
              </a:ext>
            </a:extLst>
          </p:cNvPr>
          <p:cNvSpPr>
            <a:spLocks noGrp="1"/>
          </p:cNvSpPr>
          <p:nvPr>
            <p:ph type="title"/>
          </p:nvPr>
        </p:nvSpPr>
        <p:spPr/>
        <p:txBody>
          <a:bodyPr/>
          <a:lstStyle/>
          <a:p>
            <a:r>
              <a:rPr lang="en-GB" dirty="0"/>
              <a:t>Chained Conditionals</a:t>
            </a:r>
            <a:endParaRPr lang="en-CH" dirty="0"/>
          </a:p>
        </p:txBody>
      </p:sp>
      <p:sp>
        <p:nvSpPr>
          <p:cNvPr id="3" name="Content Placeholder 2">
            <a:extLst>
              <a:ext uri="{FF2B5EF4-FFF2-40B4-BE49-F238E27FC236}">
                <a16:creationId xmlns:a16="http://schemas.microsoft.com/office/drawing/2014/main" id="{4266AF7A-2258-6CD0-19C1-FBF2CA7C5DAC}"/>
              </a:ext>
            </a:extLst>
          </p:cNvPr>
          <p:cNvSpPr>
            <a:spLocks noGrp="1"/>
          </p:cNvSpPr>
          <p:nvPr>
            <p:ph idx="1"/>
          </p:nvPr>
        </p:nvSpPr>
        <p:spPr/>
        <p:txBody>
          <a:bodyPr/>
          <a:lstStyle/>
          <a:p>
            <a:r>
              <a:rPr lang="en-GB" b="1" dirty="0" err="1">
                <a:solidFill>
                  <a:schemeClr val="accent2">
                    <a:lumMod val="60000"/>
                    <a:lumOff val="40000"/>
                  </a:schemeClr>
                </a:solidFill>
              </a:rPr>
              <a:t>elif</a:t>
            </a:r>
            <a:r>
              <a:rPr lang="en-GB" dirty="0"/>
              <a:t> is used to combine multiple conditions</a:t>
            </a:r>
          </a:p>
          <a:p>
            <a:r>
              <a:rPr lang="en-GB" dirty="0"/>
              <a:t>The else expression is executed when neither if nor any of the </a:t>
            </a:r>
            <a:r>
              <a:rPr lang="en-GB" dirty="0" err="1"/>
              <a:t>elifs</a:t>
            </a:r>
            <a:r>
              <a:rPr lang="en-GB" dirty="0"/>
              <a:t> is true.</a:t>
            </a:r>
          </a:p>
          <a:p>
            <a:r>
              <a:rPr lang="en-GB" dirty="0"/>
              <a:t>Any number of </a:t>
            </a:r>
            <a:r>
              <a:rPr lang="en-GB" dirty="0" err="1"/>
              <a:t>elif</a:t>
            </a:r>
            <a:r>
              <a:rPr lang="en-GB" dirty="0"/>
              <a:t> expressions can be used but only one if and one else.</a:t>
            </a:r>
          </a:p>
          <a:p>
            <a:endParaRPr lang="en-GB" dirty="0"/>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7D00AB8-15EB-A4E5-B3F3-0E60450E4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07" y="3162300"/>
            <a:ext cx="11142743" cy="2882900"/>
          </a:xfrm>
          <a:prstGeom prst="rect">
            <a:avLst/>
          </a:prstGeom>
        </p:spPr>
      </p:pic>
      <p:sp>
        <p:nvSpPr>
          <p:cNvPr id="6" name="TextBox 5">
            <a:extLst>
              <a:ext uri="{FF2B5EF4-FFF2-40B4-BE49-F238E27FC236}">
                <a16:creationId xmlns:a16="http://schemas.microsoft.com/office/drawing/2014/main" id="{7D5B8837-F021-3D66-5E71-4FBE259BC134}"/>
              </a:ext>
            </a:extLst>
          </p:cNvPr>
          <p:cNvSpPr txBox="1"/>
          <p:nvPr/>
        </p:nvSpPr>
        <p:spPr>
          <a:xfrm>
            <a:off x="8696960" y="120904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
        <p:nvSpPr>
          <p:cNvPr id="4" name="TextBox 3">
            <a:extLst>
              <a:ext uri="{FF2B5EF4-FFF2-40B4-BE49-F238E27FC236}">
                <a16:creationId xmlns:a16="http://schemas.microsoft.com/office/drawing/2014/main" id="{F227C2EE-9CDA-07C1-E7EE-4EB19EA0F648}"/>
              </a:ext>
            </a:extLst>
          </p:cNvPr>
          <p:cNvSpPr txBox="1"/>
          <p:nvPr/>
        </p:nvSpPr>
        <p:spPr>
          <a:xfrm>
            <a:off x="476488" y="6262042"/>
            <a:ext cx="7946152" cy="461665"/>
          </a:xfrm>
          <a:prstGeom prst="rect">
            <a:avLst/>
          </a:prstGeom>
          <a:noFill/>
        </p:spPr>
        <p:txBody>
          <a:bodyPr wrap="square" rtlCol="0">
            <a:spAutoFit/>
          </a:bodyPr>
          <a:lstStyle/>
          <a:p>
            <a:r>
              <a:rPr lang="en-GB" sz="1200" dirty="0">
                <a:hlinkClick r:id="rId3">
                  <a:extLst>
                    <a:ext uri="{A12FA001-AC4F-418D-AE19-62706E023703}">
                      <ahyp:hlinkClr xmlns:ahyp="http://schemas.microsoft.com/office/drawing/2018/hyperlinkcolor" val="tx"/>
                    </a:ext>
                  </a:extLst>
                </a:hlinkClick>
              </a:rPr>
              <a:t>Have a look at string </a:t>
            </a:r>
            <a:r>
              <a:rPr lang="en-GB" sz="1200" dirty="0" err="1">
                <a:hlinkClick r:id="rId3">
                  <a:extLst>
                    <a:ext uri="{A12FA001-AC4F-418D-AE19-62706E023703}">
                      <ahyp:hlinkClr xmlns:ahyp="http://schemas.microsoft.com/office/drawing/2018/hyperlinkcolor" val="tx"/>
                    </a:ext>
                  </a:extLst>
                </a:hlinkClick>
              </a:rPr>
              <a:t>formaters</a:t>
            </a:r>
            <a:r>
              <a:rPr lang="en-GB" sz="1200" dirty="0">
                <a:hlinkClick r:id="rId3">
                  <a:extLst>
                    <a:ext uri="{A12FA001-AC4F-418D-AE19-62706E023703}">
                      <ahyp:hlinkClr xmlns:ahyp="http://schemas.microsoft.com/office/drawing/2018/hyperlinkcolor" val="tx"/>
                    </a:ext>
                  </a:extLst>
                </a:hlinkClick>
              </a:rPr>
              <a:t> in here: </a:t>
            </a:r>
          </a:p>
          <a:p>
            <a:r>
              <a:rPr lang="en-GB" sz="1200" dirty="0">
                <a:solidFill>
                  <a:srgbClr val="F55D5D"/>
                </a:solidFill>
                <a:hlinkClick r:id="rId3">
                  <a:extLst>
                    <a:ext uri="{A12FA001-AC4F-418D-AE19-62706E023703}">
                      <ahyp:hlinkClr xmlns:ahyp="http://schemas.microsoft.com/office/drawing/2018/hyperlinkcolor" val="tx"/>
                    </a:ext>
                  </a:extLst>
                </a:hlinkClick>
              </a:rPr>
              <a:t>https://realpython.com/python-string-formatting/</a:t>
            </a:r>
            <a:r>
              <a:rPr lang="en-GB" sz="1200" dirty="0"/>
              <a:t> </a:t>
            </a:r>
            <a:endParaRPr lang="LID4096" sz="1200" dirty="0"/>
          </a:p>
        </p:txBody>
      </p:sp>
    </p:spTree>
    <p:extLst>
      <p:ext uri="{BB962C8B-B14F-4D97-AF65-F5344CB8AC3E}">
        <p14:creationId xmlns:p14="http://schemas.microsoft.com/office/powerpoint/2010/main" val="3569955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8DBC-7854-E594-6BA6-A8973C24748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958F49ED-E217-A7EE-0FF5-703C121D4CE4}"/>
              </a:ext>
            </a:extLst>
          </p:cNvPr>
          <p:cNvSpPr>
            <a:spLocks noGrp="1"/>
          </p:cNvSpPr>
          <p:nvPr>
            <p:ph idx="1"/>
          </p:nvPr>
        </p:nvSpPr>
        <p:spPr/>
        <p:txBody>
          <a:bodyPr/>
          <a:lstStyle/>
          <a:p>
            <a:r>
              <a:rPr lang="en-GB" dirty="0"/>
              <a:t>Conditionals can be nested</a:t>
            </a:r>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DD311F9-EBF7-9B7B-A2B3-87089F4F2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64" y="2659117"/>
            <a:ext cx="10121225" cy="2058975"/>
          </a:xfrm>
          <a:prstGeom prst="rect">
            <a:avLst/>
          </a:prstGeom>
        </p:spPr>
      </p:pic>
      <p:sp>
        <p:nvSpPr>
          <p:cNvPr id="6" name="TextBox 5">
            <a:extLst>
              <a:ext uri="{FF2B5EF4-FFF2-40B4-BE49-F238E27FC236}">
                <a16:creationId xmlns:a16="http://schemas.microsoft.com/office/drawing/2014/main" id="{0328CA0E-C311-8AD2-0467-CE17717EC84B}"/>
              </a:ext>
            </a:extLst>
          </p:cNvPr>
          <p:cNvSpPr txBox="1"/>
          <p:nvPr/>
        </p:nvSpPr>
        <p:spPr>
          <a:xfrm>
            <a:off x="7620000" y="152400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68472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B54-0F87-7AB7-F4E6-FB466364591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FEBD170B-5517-2A24-2FE6-0B8A02370458}"/>
              </a:ext>
            </a:extLst>
          </p:cNvPr>
          <p:cNvSpPr>
            <a:spLocks noGrp="1"/>
          </p:cNvSpPr>
          <p:nvPr>
            <p:ph idx="1"/>
          </p:nvPr>
        </p:nvSpPr>
        <p:spPr/>
        <p:txBody>
          <a:bodyPr/>
          <a:lstStyle/>
          <a:p>
            <a:r>
              <a:rPr lang="en-GB" dirty="0"/>
              <a:t>Deep nesting can be difficult to read.</a:t>
            </a:r>
          </a:p>
          <a:p>
            <a:r>
              <a:rPr lang="en-GB" dirty="0"/>
              <a:t>Use </a:t>
            </a:r>
            <a:r>
              <a:rPr lang="en-GB" b="1" dirty="0">
                <a:solidFill>
                  <a:schemeClr val="accent2">
                    <a:lumMod val="60000"/>
                    <a:lumOff val="40000"/>
                  </a:schemeClr>
                </a:solidFill>
              </a:rPr>
              <a:t>and </a:t>
            </a:r>
            <a:r>
              <a:rPr lang="en-GB" dirty="0"/>
              <a:t>to combine conditionals.</a:t>
            </a:r>
            <a:endParaRPr lang="en-CH" dirty="0"/>
          </a:p>
        </p:txBody>
      </p:sp>
      <p:pic>
        <p:nvPicPr>
          <p:cNvPr id="7" name="Picture 6" descr="Graphical user interface, application, Teams&#10;&#10;Description automatically generated">
            <a:extLst>
              <a:ext uri="{FF2B5EF4-FFF2-40B4-BE49-F238E27FC236}">
                <a16:creationId xmlns:a16="http://schemas.microsoft.com/office/drawing/2014/main" id="{114F5C2A-C486-04E3-DCB7-A019467E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25525"/>
            <a:ext cx="10141742" cy="2510821"/>
          </a:xfrm>
          <a:prstGeom prst="rect">
            <a:avLst/>
          </a:prstGeom>
        </p:spPr>
      </p:pic>
      <p:sp>
        <p:nvSpPr>
          <p:cNvPr id="8" name="TextBox 7">
            <a:extLst>
              <a:ext uri="{FF2B5EF4-FFF2-40B4-BE49-F238E27FC236}">
                <a16:creationId xmlns:a16="http://schemas.microsoft.com/office/drawing/2014/main" id="{C4110BE1-E7E6-7896-8DFE-9AD9B8732AE3}"/>
              </a:ext>
            </a:extLst>
          </p:cNvPr>
          <p:cNvSpPr txBox="1"/>
          <p:nvPr/>
        </p:nvSpPr>
        <p:spPr>
          <a:xfrm>
            <a:off x="8107680" y="1690688"/>
            <a:ext cx="14427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72970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686C-D0BB-F204-7AC5-E9A8BABC259C}"/>
              </a:ext>
            </a:extLst>
          </p:cNvPr>
          <p:cNvSpPr>
            <a:spLocks noGrp="1"/>
          </p:cNvSpPr>
          <p:nvPr>
            <p:ph type="title"/>
          </p:nvPr>
        </p:nvSpPr>
        <p:spPr/>
        <p:txBody>
          <a:bodyPr/>
          <a:lstStyle/>
          <a:p>
            <a:r>
              <a:rPr lang="en-GB" dirty="0"/>
              <a:t>Booleans in Conditional Statements</a:t>
            </a:r>
            <a:endParaRPr lang="en-CH" dirty="0"/>
          </a:p>
        </p:txBody>
      </p:sp>
      <p:sp>
        <p:nvSpPr>
          <p:cNvPr id="3" name="Content Placeholder 2">
            <a:extLst>
              <a:ext uri="{FF2B5EF4-FFF2-40B4-BE49-F238E27FC236}">
                <a16:creationId xmlns:a16="http://schemas.microsoft.com/office/drawing/2014/main" id="{9A04B53D-3884-F4D9-86D3-2D259332C9E9}"/>
              </a:ext>
            </a:extLst>
          </p:cNvPr>
          <p:cNvSpPr>
            <a:spLocks noGrp="1"/>
          </p:cNvSpPr>
          <p:nvPr>
            <p:ph idx="1"/>
          </p:nvPr>
        </p:nvSpPr>
        <p:spPr/>
        <p:txBody>
          <a:bodyPr/>
          <a:lstStyle/>
          <a:p>
            <a:pPr marL="0" indent="0">
              <a:buNone/>
            </a:pPr>
            <a:r>
              <a:rPr lang="en-GB" b="1" dirty="0">
                <a:solidFill>
                  <a:schemeClr val="accent2">
                    <a:lumMod val="60000"/>
                    <a:lumOff val="40000"/>
                  </a:schemeClr>
                </a:solidFill>
              </a:rPr>
              <a:t>not</a:t>
            </a:r>
          </a:p>
          <a:p>
            <a:r>
              <a:rPr lang="en-GB" dirty="0"/>
              <a:t>Negation, inverts the </a:t>
            </a:r>
            <a:r>
              <a:rPr lang="en-GB" dirty="0" err="1"/>
              <a:t>boolean</a:t>
            </a:r>
            <a:r>
              <a:rPr lang="en-GB" dirty="0"/>
              <a:t>.</a:t>
            </a:r>
          </a:p>
          <a:p>
            <a:r>
              <a:rPr lang="en-GB" dirty="0"/>
              <a:t>not True -&gt; becomes False</a:t>
            </a:r>
          </a:p>
          <a:p>
            <a:r>
              <a:rPr lang="en-GB" dirty="0"/>
              <a:t>not False -&gt; becomes True</a:t>
            </a:r>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CD86C453-167A-6697-C25C-C2F0A1034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83" y="3773738"/>
            <a:ext cx="10099700" cy="2206246"/>
          </a:xfrm>
          <a:prstGeom prst="rect">
            <a:avLst/>
          </a:prstGeom>
        </p:spPr>
      </p:pic>
      <p:sp>
        <p:nvSpPr>
          <p:cNvPr id="6" name="TextBox 5">
            <a:extLst>
              <a:ext uri="{FF2B5EF4-FFF2-40B4-BE49-F238E27FC236}">
                <a16:creationId xmlns:a16="http://schemas.microsoft.com/office/drawing/2014/main" id="{7488760B-1B9A-160F-BBD5-77A6656E2BB0}"/>
              </a:ext>
            </a:extLst>
          </p:cNvPr>
          <p:cNvSpPr txBox="1"/>
          <p:nvPr/>
        </p:nvSpPr>
        <p:spPr>
          <a:xfrm>
            <a:off x="8260080" y="2092960"/>
            <a:ext cx="12700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2901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196E5D-9984-3036-83A5-721EC6E4149A}"/>
              </a:ext>
            </a:extLst>
          </p:cNvPr>
          <p:cNvSpPr>
            <a:spLocks noGrp="1"/>
          </p:cNvSpPr>
          <p:nvPr>
            <p:ph type="title"/>
          </p:nvPr>
        </p:nvSpPr>
        <p:spPr>
          <a:xfrm>
            <a:off x="777240" y="777240"/>
            <a:ext cx="4606280" cy="2493876"/>
          </a:xfrm>
        </p:spPr>
        <p:txBody>
          <a:bodyPr anchor="b">
            <a:normAutofit/>
          </a:bodyPr>
          <a:lstStyle/>
          <a:p>
            <a:r>
              <a:rPr lang="en-GB" sz="4400" dirty="0"/>
              <a:t>Iteration: for/while</a:t>
            </a:r>
            <a:endParaRPr lang="en-CH" sz="4400" dirty="0"/>
          </a:p>
        </p:txBody>
      </p:sp>
      <p:sp>
        <p:nvSpPr>
          <p:cNvPr id="8" name="Content Placeholder 7">
            <a:extLst>
              <a:ext uri="{FF2B5EF4-FFF2-40B4-BE49-F238E27FC236}">
                <a16:creationId xmlns:a16="http://schemas.microsoft.com/office/drawing/2014/main" id="{87F38D40-4B31-560B-807A-72C4E501F1E0}"/>
              </a:ext>
            </a:extLst>
          </p:cNvPr>
          <p:cNvSpPr>
            <a:spLocks noGrp="1"/>
          </p:cNvSpPr>
          <p:nvPr>
            <p:ph idx="1"/>
          </p:nvPr>
        </p:nvSpPr>
        <p:spPr>
          <a:xfrm>
            <a:off x="777240" y="3428999"/>
            <a:ext cx="4606280" cy="2747963"/>
          </a:xfrm>
        </p:spPr>
        <p:txBody>
          <a:bodyPr anchor="t">
            <a:normAutofit/>
          </a:bodyPr>
          <a:lstStyle/>
          <a:p>
            <a:r>
              <a:rPr lang="en-GB" sz="1800" dirty="0"/>
              <a:t>Iterations are used to repeat statements</a:t>
            </a:r>
          </a:p>
          <a:p>
            <a:r>
              <a:rPr lang="en-GB" sz="1800" dirty="0"/>
              <a:t>There are two expressions for iterations</a:t>
            </a:r>
          </a:p>
          <a:p>
            <a:pPr marL="0" indent="0">
              <a:buNone/>
            </a:pPr>
            <a:r>
              <a:rPr lang="en-GB" sz="1800" dirty="0"/>
              <a:t>              </a:t>
            </a:r>
            <a:r>
              <a:rPr lang="en-GB" sz="1800" b="1" dirty="0">
                <a:solidFill>
                  <a:schemeClr val="accent2">
                    <a:lumMod val="60000"/>
                    <a:lumOff val="40000"/>
                  </a:schemeClr>
                </a:solidFill>
              </a:rPr>
              <a:t> • while</a:t>
            </a:r>
          </a:p>
          <a:p>
            <a:pPr marL="0" indent="0">
              <a:buNone/>
            </a:pPr>
            <a:r>
              <a:rPr lang="en-GB" sz="1800" b="1" dirty="0">
                <a:solidFill>
                  <a:schemeClr val="accent2">
                    <a:lumMod val="60000"/>
                    <a:lumOff val="40000"/>
                  </a:schemeClr>
                </a:solidFill>
              </a:rPr>
              <a:t>               • for</a:t>
            </a:r>
          </a:p>
          <a:p>
            <a:r>
              <a:rPr lang="en-GB" sz="1800" b="1" dirty="0">
                <a:solidFill>
                  <a:schemeClr val="accent2">
                    <a:lumMod val="60000"/>
                    <a:lumOff val="40000"/>
                  </a:schemeClr>
                </a:solidFill>
              </a:rPr>
              <a:t>For: </a:t>
            </a:r>
            <a:r>
              <a:rPr lang="en-GB" sz="1800" dirty="0"/>
              <a:t>since it is often necessary to operate through lists and other data types, there is a special expression for this.</a:t>
            </a:r>
            <a:endParaRPr lang="en-US" sz="1800" dirty="0"/>
          </a:p>
        </p:txBody>
      </p:sp>
      <p:sp>
        <p:nvSpPr>
          <p:cNvPr id="5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6"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Python For Loops - Programming for Beginners">
            <a:hlinkClick r:id="" action="ppaction://media"/>
            <a:extLst>
              <a:ext uri="{FF2B5EF4-FFF2-40B4-BE49-F238E27FC236}">
                <a16:creationId xmlns:a16="http://schemas.microsoft.com/office/drawing/2014/main" id="{507A8AAA-764F-2B55-48CE-884DC0B20046}"/>
              </a:ext>
            </a:extLst>
          </p:cNvPr>
          <p:cNvPicPr>
            <a:picLocks noRot="1" noChangeAspect="1"/>
          </p:cNvPicPr>
          <p:nvPr>
            <a:videoFile r:link="rId1"/>
          </p:nvPr>
        </p:nvPicPr>
        <p:blipFill>
          <a:blip r:embed="rId3"/>
          <a:stretch>
            <a:fillRect/>
          </a:stretch>
        </p:blipFill>
        <p:spPr>
          <a:xfrm>
            <a:off x="7425422" y="2453161"/>
            <a:ext cx="3475314" cy="1963552"/>
          </a:xfrm>
          <a:prstGeom prst="rect">
            <a:avLst/>
          </a:prstGeom>
        </p:spPr>
      </p:pic>
      <p:sp>
        <p:nvSpPr>
          <p:cNvPr id="5" name="TextBox 4">
            <a:extLst>
              <a:ext uri="{FF2B5EF4-FFF2-40B4-BE49-F238E27FC236}">
                <a16:creationId xmlns:a16="http://schemas.microsoft.com/office/drawing/2014/main" id="{AB214F81-ECD2-110D-AD29-C70EFD7CF181}"/>
              </a:ext>
            </a:extLst>
          </p:cNvPr>
          <p:cNvSpPr txBox="1"/>
          <p:nvPr/>
        </p:nvSpPr>
        <p:spPr>
          <a:xfrm>
            <a:off x="8412480" y="4754880"/>
            <a:ext cx="1148080" cy="307777"/>
          </a:xfrm>
          <a:prstGeom prst="rect">
            <a:avLst/>
          </a:prstGeom>
          <a:noFill/>
        </p:spPr>
        <p:txBody>
          <a:bodyPr wrap="square" rtlCol="0">
            <a:spAutoFit/>
          </a:bodyPr>
          <a:lstStyle/>
          <a:p>
            <a:r>
              <a:rPr lang="en-GB" sz="1400" dirty="0"/>
              <a:t>Until 2:12</a:t>
            </a:r>
            <a:endParaRPr lang="en-CH" sz="1400" dirty="0"/>
          </a:p>
        </p:txBody>
      </p:sp>
    </p:spTree>
    <p:extLst>
      <p:ext uri="{BB962C8B-B14F-4D97-AF65-F5344CB8AC3E}">
        <p14:creationId xmlns:p14="http://schemas.microsoft.com/office/powerpoint/2010/main" val="30369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6FC0-1910-34AB-6506-D964872928CC}"/>
              </a:ext>
            </a:extLst>
          </p:cNvPr>
          <p:cNvSpPr>
            <a:spLocks noGrp="1"/>
          </p:cNvSpPr>
          <p:nvPr>
            <p:ph type="title"/>
          </p:nvPr>
        </p:nvSpPr>
        <p:spPr/>
        <p:txBody>
          <a:bodyPr/>
          <a:lstStyle/>
          <a:p>
            <a:r>
              <a:rPr lang="en-GB" dirty="0"/>
              <a:t>For loops</a:t>
            </a:r>
            <a:endParaRPr lang="en-CH" dirty="0"/>
          </a:p>
        </p:txBody>
      </p:sp>
      <p:pic>
        <p:nvPicPr>
          <p:cNvPr id="5" name="Content Placeholder 4" descr="Graphical user interface, application, email&#10;&#10;Description automatically generated">
            <a:extLst>
              <a:ext uri="{FF2B5EF4-FFF2-40B4-BE49-F238E27FC236}">
                <a16:creationId xmlns:a16="http://schemas.microsoft.com/office/drawing/2014/main" id="{6B5999F3-AB64-2233-AA4A-651A50F7B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65" y="2296160"/>
            <a:ext cx="10573268" cy="2588584"/>
          </a:xfrm>
        </p:spPr>
      </p:pic>
      <p:sp>
        <p:nvSpPr>
          <p:cNvPr id="6" name="TextBox 5">
            <a:extLst>
              <a:ext uri="{FF2B5EF4-FFF2-40B4-BE49-F238E27FC236}">
                <a16:creationId xmlns:a16="http://schemas.microsoft.com/office/drawing/2014/main" id="{316CD04D-677F-08BF-CB13-0CE8C1091311}"/>
              </a:ext>
            </a:extLst>
          </p:cNvPr>
          <p:cNvSpPr txBox="1"/>
          <p:nvPr/>
        </p:nvSpPr>
        <p:spPr>
          <a:xfrm>
            <a:off x="7782560" y="1432560"/>
            <a:ext cx="1249680" cy="369332"/>
          </a:xfrm>
          <a:prstGeom prst="rect">
            <a:avLst/>
          </a:prstGeom>
          <a:solidFill>
            <a:schemeClr val="accent2"/>
          </a:solidFill>
        </p:spPr>
        <p:txBody>
          <a:bodyPr wrap="square" rtlCol="0">
            <a:spAutoFit/>
          </a:bodyPr>
          <a:lstStyle/>
          <a:p>
            <a:r>
              <a:rPr lang="en-GB" dirty="0">
                <a:solidFill>
                  <a:schemeClr val="bg1"/>
                </a:solidFill>
              </a:rPr>
              <a:t>Live coding</a:t>
            </a:r>
            <a:endParaRPr lang="en-CH" dirty="0">
              <a:solidFill>
                <a:schemeClr val="bg1"/>
              </a:solidFill>
            </a:endParaRPr>
          </a:p>
        </p:txBody>
      </p:sp>
    </p:spTree>
    <p:extLst>
      <p:ext uri="{BB962C8B-B14F-4D97-AF65-F5344CB8AC3E}">
        <p14:creationId xmlns:p14="http://schemas.microsoft.com/office/powerpoint/2010/main" val="2674910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8B2DB6F4-741D-B156-585F-D683A7D14D4C}"/>
              </a:ext>
            </a:extLst>
          </p:cNvPr>
          <p:cNvSpPr>
            <a:spLocks noGrp="1"/>
          </p:cNvSpPr>
          <p:nvPr>
            <p:ph type="title"/>
          </p:nvPr>
        </p:nvSpPr>
        <p:spPr>
          <a:xfrm>
            <a:off x="777240" y="777240"/>
            <a:ext cx="4606280" cy="2493876"/>
          </a:xfrm>
        </p:spPr>
        <p:txBody>
          <a:bodyPr anchor="b">
            <a:normAutofit/>
          </a:bodyPr>
          <a:lstStyle/>
          <a:p>
            <a:r>
              <a:rPr lang="es-ES" sz="4400" dirty="0"/>
              <a:t>  </a:t>
            </a:r>
            <a:r>
              <a:rPr lang="es-ES" sz="4400" dirty="0" err="1"/>
              <a:t>While</a:t>
            </a:r>
            <a:r>
              <a:rPr lang="es-ES" sz="4400" dirty="0"/>
              <a:t> </a:t>
            </a:r>
            <a:r>
              <a:rPr lang="es-ES" sz="4400" dirty="0" err="1"/>
              <a:t>loops</a:t>
            </a:r>
            <a:endParaRPr lang="LID4096" sz="4400" dirty="0"/>
          </a:p>
        </p:txBody>
      </p:sp>
      <p:sp>
        <p:nvSpPr>
          <p:cNvPr id="3" name="Content Placeholder 2">
            <a:extLst>
              <a:ext uri="{FF2B5EF4-FFF2-40B4-BE49-F238E27FC236}">
                <a16:creationId xmlns:a16="http://schemas.microsoft.com/office/drawing/2014/main" id="{2846E34A-F264-EFD9-5A92-CD94D689ED9E}"/>
              </a:ext>
            </a:extLst>
          </p:cNvPr>
          <p:cNvSpPr>
            <a:spLocks noGrp="1"/>
          </p:cNvSpPr>
          <p:nvPr>
            <p:ph idx="1"/>
          </p:nvPr>
        </p:nvSpPr>
        <p:spPr>
          <a:xfrm>
            <a:off x="777240" y="3428999"/>
            <a:ext cx="4606280" cy="2747963"/>
          </a:xfrm>
        </p:spPr>
        <p:txBody>
          <a:bodyPr anchor="t">
            <a:normAutofit/>
          </a:bodyPr>
          <a:lstStyle/>
          <a:p>
            <a:r>
              <a:rPr lang="es-ES" sz="1800" dirty="0" err="1"/>
              <a:t>While</a:t>
            </a:r>
            <a:r>
              <a:rPr lang="es-ES" sz="1800" dirty="0"/>
              <a:t> </a:t>
            </a:r>
            <a:r>
              <a:rPr lang="es-ES" sz="1800" dirty="0" err="1"/>
              <a:t>loops</a:t>
            </a:r>
            <a:r>
              <a:rPr lang="es-ES" sz="1800" dirty="0"/>
              <a:t> are </a:t>
            </a:r>
            <a:r>
              <a:rPr lang="es-ES" sz="1800" dirty="0" err="1"/>
              <a:t>used</a:t>
            </a:r>
            <a:r>
              <a:rPr lang="es-ES" sz="1800" dirty="0"/>
              <a:t> </a:t>
            </a:r>
            <a:r>
              <a:rPr lang="es-ES" sz="1800" dirty="0" err="1"/>
              <a:t>to</a:t>
            </a:r>
            <a:r>
              <a:rPr lang="es-ES" sz="1800" dirty="0"/>
              <a:t> </a:t>
            </a:r>
            <a:r>
              <a:rPr lang="es-ES" sz="1800" dirty="0" err="1"/>
              <a:t>execute</a:t>
            </a:r>
            <a:r>
              <a:rPr lang="es-ES" sz="1800" dirty="0"/>
              <a:t> a set </a:t>
            </a:r>
            <a:r>
              <a:rPr lang="es-ES" sz="1800" dirty="0" err="1"/>
              <a:t>of</a:t>
            </a:r>
            <a:r>
              <a:rPr lang="es-ES" sz="1800" dirty="0"/>
              <a:t> </a:t>
            </a:r>
            <a:r>
              <a:rPr lang="es-ES" sz="1800" dirty="0" err="1"/>
              <a:t>statements</a:t>
            </a:r>
            <a:r>
              <a:rPr lang="es-ES" sz="1800" dirty="0"/>
              <a:t> as </a:t>
            </a:r>
            <a:r>
              <a:rPr lang="es-ES" sz="1800" dirty="0" err="1"/>
              <a:t>long</a:t>
            </a:r>
            <a:r>
              <a:rPr lang="es-ES" sz="1800" dirty="0"/>
              <a:t> as a </a:t>
            </a:r>
            <a:r>
              <a:rPr lang="es-ES" sz="1800" dirty="0" err="1"/>
              <a:t>condition</a:t>
            </a:r>
            <a:r>
              <a:rPr lang="es-ES" sz="1800" dirty="0"/>
              <a:t> </a:t>
            </a:r>
            <a:r>
              <a:rPr lang="es-ES" sz="1800" dirty="0" err="1"/>
              <a:t>is</a:t>
            </a:r>
            <a:r>
              <a:rPr lang="es-ES" sz="1800" dirty="0"/>
              <a:t> true.</a:t>
            </a:r>
            <a:endParaRPr lang="LID4096" sz="1800" dirty="0"/>
          </a:p>
        </p:txBody>
      </p:sp>
      <p:sp>
        <p:nvSpPr>
          <p:cNvPr id="1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While Loops and For Loops in Python | Learning Python for Beginners | Code with Kylie #6">
            <a:hlinkClick r:id="" action="ppaction://media"/>
            <a:extLst>
              <a:ext uri="{FF2B5EF4-FFF2-40B4-BE49-F238E27FC236}">
                <a16:creationId xmlns:a16="http://schemas.microsoft.com/office/drawing/2014/main" id="{E3BD0ECE-4FD7-920D-BDE9-6ABA25D364F2}"/>
              </a:ext>
            </a:extLst>
          </p:cNvPr>
          <p:cNvPicPr>
            <a:picLocks noRot="1" noChangeAspect="1"/>
          </p:cNvPicPr>
          <p:nvPr>
            <a:videoFile r:link="rId1"/>
          </p:nvPr>
        </p:nvPicPr>
        <p:blipFill>
          <a:blip r:embed="rId3"/>
          <a:stretch>
            <a:fillRect/>
          </a:stretch>
        </p:blipFill>
        <p:spPr>
          <a:xfrm>
            <a:off x="7163367" y="2205254"/>
            <a:ext cx="3813458" cy="2154603"/>
          </a:xfrm>
          <a:prstGeom prst="rect">
            <a:avLst/>
          </a:prstGeom>
        </p:spPr>
      </p:pic>
      <p:sp>
        <p:nvSpPr>
          <p:cNvPr id="5" name="TextBox 4">
            <a:extLst>
              <a:ext uri="{FF2B5EF4-FFF2-40B4-BE49-F238E27FC236}">
                <a16:creationId xmlns:a16="http://schemas.microsoft.com/office/drawing/2014/main" id="{1475DA9A-5B28-F616-5141-4ABBCD676DF1}"/>
              </a:ext>
            </a:extLst>
          </p:cNvPr>
          <p:cNvSpPr txBox="1"/>
          <p:nvPr/>
        </p:nvSpPr>
        <p:spPr>
          <a:xfrm>
            <a:off x="8051800" y="4529667"/>
            <a:ext cx="1532467" cy="307777"/>
          </a:xfrm>
          <a:prstGeom prst="rect">
            <a:avLst/>
          </a:prstGeom>
          <a:noFill/>
        </p:spPr>
        <p:txBody>
          <a:bodyPr wrap="square" rtlCol="0">
            <a:spAutoFit/>
          </a:bodyPr>
          <a:lstStyle/>
          <a:p>
            <a:r>
              <a:rPr lang="es-ES" sz="1400" dirty="0"/>
              <a:t>Minute 4:00</a:t>
            </a:r>
            <a:endParaRPr lang="LID4096" sz="1400" dirty="0"/>
          </a:p>
        </p:txBody>
      </p:sp>
    </p:spTree>
    <p:extLst>
      <p:ext uri="{BB962C8B-B14F-4D97-AF65-F5344CB8AC3E}">
        <p14:creationId xmlns:p14="http://schemas.microsoft.com/office/powerpoint/2010/main" val="35217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EC02-9CA7-306F-FF9C-C8363893577C}"/>
              </a:ext>
            </a:extLst>
          </p:cNvPr>
          <p:cNvSpPr>
            <a:spLocks noGrp="1"/>
          </p:cNvSpPr>
          <p:nvPr>
            <p:ph type="title"/>
          </p:nvPr>
        </p:nvSpPr>
        <p:spPr>
          <a:xfrm>
            <a:off x="777240" y="365125"/>
            <a:ext cx="10659110" cy="717441"/>
          </a:xfrm>
        </p:spPr>
        <p:txBody>
          <a:bodyPr>
            <a:normAutofit/>
          </a:bodyPr>
          <a:lstStyle/>
          <a:p>
            <a:r>
              <a:rPr lang="en-GB" sz="4000" dirty="0"/>
              <a:t>While</a:t>
            </a:r>
            <a:endParaRPr lang="en-CH" sz="4000" dirty="0"/>
          </a:p>
        </p:txBody>
      </p:sp>
      <p:sp>
        <p:nvSpPr>
          <p:cNvPr id="3" name="Content Placeholder 2">
            <a:extLst>
              <a:ext uri="{FF2B5EF4-FFF2-40B4-BE49-F238E27FC236}">
                <a16:creationId xmlns:a16="http://schemas.microsoft.com/office/drawing/2014/main" id="{BEDAE661-47B2-6D05-F6B5-CF9D1BA126E1}"/>
              </a:ext>
            </a:extLst>
          </p:cNvPr>
          <p:cNvSpPr>
            <a:spLocks noGrp="1"/>
          </p:cNvSpPr>
          <p:nvPr>
            <p:ph idx="1"/>
          </p:nvPr>
        </p:nvSpPr>
        <p:spPr>
          <a:xfrm>
            <a:off x="755650" y="1082566"/>
            <a:ext cx="10659110" cy="4351338"/>
          </a:xfrm>
        </p:spPr>
        <p:txBody>
          <a:bodyPr/>
          <a:lstStyle/>
          <a:p>
            <a:r>
              <a:rPr lang="en-GB" b="1" dirty="0">
                <a:solidFill>
                  <a:schemeClr val="accent2">
                    <a:lumMod val="60000"/>
                    <a:lumOff val="40000"/>
                  </a:schemeClr>
                </a:solidFill>
              </a:rPr>
              <a:t>While: </a:t>
            </a:r>
            <a:r>
              <a:rPr lang="en-GB" dirty="0"/>
              <a:t>as long as the condition of the while loop is True, the body of the loop gets executed.</a:t>
            </a:r>
          </a:p>
          <a:p>
            <a:r>
              <a:rPr lang="en-GB" dirty="0"/>
              <a:t>If the condition is False at the beginning, the body of the loop is never executed.</a:t>
            </a:r>
          </a:p>
          <a:p>
            <a:r>
              <a:rPr lang="en-GB" dirty="0"/>
              <a:t>If the variable that is used to check the condition of the while loop does not change, the loop will never terminate -&gt; infinite loop.</a:t>
            </a:r>
          </a:p>
          <a:p>
            <a:r>
              <a:rPr lang="en-GB" dirty="0"/>
              <a:t>Whether a while loop terminates can be hard to determine.</a:t>
            </a:r>
          </a:p>
          <a:p>
            <a:pPr marL="0" indent="0">
              <a:buNone/>
            </a:pPr>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4A0EC4D8-525B-C33B-318E-BBFBC410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550" y="2970294"/>
            <a:ext cx="6607532" cy="3887706"/>
          </a:xfrm>
          <a:prstGeom prst="rect">
            <a:avLst/>
          </a:prstGeom>
        </p:spPr>
      </p:pic>
      <p:sp>
        <p:nvSpPr>
          <p:cNvPr id="6" name="TextBox 5">
            <a:extLst>
              <a:ext uri="{FF2B5EF4-FFF2-40B4-BE49-F238E27FC236}">
                <a16:creationId xmlns:a16="http://schemas.microsoft.com/office/drawing/2014/main" id="{6360AC0E-4A33-0BB2-1970-4F44BDA721FD}"/>
              </a:ext>
            </a:extLst>
          </p:cNvPr>
          <p:cNvSpPr txBox="1"/>
          <p:nvPr/>
        </p:nvSpPr>
        <p:spPr>
          <a:xfrm>
            <a:off x="250992" y="5220544"/>
            <a:ext cx="1788160" cy="830997"/>
          </a:xfrm>
          <a:prstGeom prst="rect">
            <a:avLst/>
          </a:prstGeom>
          <a:noFill/>
        </p:spPr>
        <p:txBody>
          <a:bodyPr wrap="square" rtlCol="0">
            <a:spAutoFit/>
          </a:bodyPr>
          <a:lstStyle/>
          <a:p>
            <a:r>
              <a:rPr lang="en-GB" sz="1200" b="1" u="sng" dirty="0">
                <a:hlinkClick r:id="rId3"/>
              </a:rPr>
              <a:t>Reference: </a:t>
            </a:r>
            <a:r>
              <a:rPr lang="en-GB" sz="1200" dirty="0">
                <a:hlinkClick r:id="rId3"/>
              </a:rPr>
              <a:t>https://www.w3schools.com/python/python_while_loops.asp</a:t>
            </a:r>
            <a:r>
              <a:rPr lang="en-GB" sz="1200" dirty="0"/>
              <a:t> </a:t>
            </a:r>
            <a:endParaRPr lang="en-CH" sz="1200" dirty="0"/>
          </a:p>
        </p:txBody>
      </p:sp>
      <p:sp>
        <p:nvSpPr>
          <p:cNvPr id="7" name="TextBox 6">
            <a:extLst>
              <a:ext uri="{FF2B5EF4-FFF2-40B4-BE49-F238E27FC236}">
                <a16:creationId xmlns:a16="http://schemas.microsoft.com/office/drawing/2014/main" id="{2B088E74-4CC1-C03C-8927-BAD0F5D79096}"/>
              </a:ext>
            </a:extLst>
          </p:cNvPr>
          <p:cNvSpPr txBox="1"/>
          <p:nvPr/>
        </p:nvSpPr>
        <p:spPr>
          <a:xfrm>
            <a:off x="9885680" y="315976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83263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8"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0"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2"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56"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A4BDC44D-798E-0590-FEEE-BB03A14308EC}"/>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2. Introduction to programming</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137680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B1866-E3BF-CC73-D9DB-117DA435BF73}"/>
              </a:ext>
            </a:extLst>
          </p:cNvPr>
          <p:cNvSpPr>
            <a:spLocks noGrp="1"/>
          </p:cNvSpPr>
          <p:nvPr>
            <p:ph type="title"/>
          </p:nvPr>
        </p:nvSpPr>
        <p:spPr/>
        <p:txBody>
          <a:bodyPr/>
          <a:lstStyle/>
          <a:p>
            <a:r>
              <a:rPr lang="es-ES" dirty="0"/>
              <a:t>A </a:t>
            </a:r>
            <a:r>
              <a:rPr lang="es-ES" dirty="0" err="1"/>
              <a:t>clear</a:t>
            </a:r>
            <a:r>
              <a:rPr lang="es-ES" dirty="0"/>
              <a:t> </a:t>
            </a:r>
            <a:r>
              <a:rPr lang="es-ES" dirty="0" err="1"/>
              <a:t>example</a:t>
            </a:r>
            <a:r>
              <a:rPr lang="es-ES" dirty="0"/>
              <a:t>: PIN </a:t>
            </a:r>
            <a:r>
              <a:rPr lang="es-ES" dirty="0" err="1"/>
              <a:t>passwords</a:t>
            </a:r>
            <a:endParaRPr lang="es-ES" dirty="0"/>
          </a:p>
        </p:txBody>
      </p:sp>
      <p:pic>
        <p:nvPicPr>
          <p:cNvPr id="5" name="Imagen 4">
            <a:extLst>
              <a:ext uri="{FF2B5EF4-FFF2-40B4-BE49-F238E27FC236}">
                <a16:creationId xmlns:a16="http://schemas.microsoft.com/office/drawing/2014/main" id="{9A9F89C5-D6CC-C4A3-369D-04B184E7FDC8}"/>
              </a:ext>
            </a:extLst>
          </p:cNvPr>
          <p:cNvPicPr>
            <a:picLocks noChangeAspect="1"/>
          </p:cNvPicPr>
          <p:nvPr/>
        </p:nvPicPr>
        <p:blipFill>
          <a:blip r:embed="rId2"/>
          <a:stretch>
            <a:fillRect/>
          </a:stretch>
        </p:blipFill>
        <p:spPr>
          <a:xfrm>
            <a:off x="1182801" y="2597257"/>
            <a:ext cx="6415224" cy="2581843"/>
          </a:xfrm>
          <a:prstGeom prst="rect">
            <a:avLst/>
          </a:prstGeom>
        </p:spPr>
      </p:pic>
      <p:sp>
        <p:nvSpPr>
          <p:cNvPr id="6" name="CuadroTexto 5">
            <a:extLst>
              <a:ext uri="{FF2B5EF4-FFF2-40B4-BE49-F238E27FC236}">
                <a16:creationId xmlns:a16="http://schemas.microsoft.com/office/drawing/2014/main" id="{CB58F62A-D3D5-C924-776C-C5A9196F27AB}"/>
              </a:ext>
            </a:extLst>
          </p:cNvPr>
          <p:cNvSpPr txBox="1"/>
          <p:nvPr/>
        </p:nvSpPr>
        <p:spPr>
          <a:xfrm>
            <a:off x="8581869" y="1873770"/>
            <a:ext cx="1289154" cy="369332"/>
          </a:xfrm>
          <a:prstGeom prst="rect">
            <a:avLst/>
          </a:prstGeom>
          <a:solidFill>
            <a:schemeClr val="accent2"/>
          </a:solidFill>
        </p:spPr>
        <p:txBody>
          <a:bodyPr wrap="square" rtlCol="0">
            <a:spAutoFit/>
          </a:bodyPr>
          <a:lstStyle/>
          <a:p>
            <a:r>
              <a:rPr lang="es-ES" b="1" dirty="0">
                <a:solidFill>
                  <a:schemeClr val="bg2"/>
                </a:solidFill>
              </a:rPr>
              <a:t>Live </a:t>
            </a:r>
            <a:r>
              <a:rPr lang="es-ES" b="1" dirty="0" err="1">
                <a:solidFill>
                  <a:schemeClr val="bg2"/>
                </a:solidFill>
              </a:rPr>
              <a:t>Coding</a:t>
            </a:r>
            <a:endParaRPr lang="es-ES" b="1" dirty="0">
              <a:solidFill>
                <a:schemeClr val="bg2"/>
              </a:solidFill>
            </a:endParaRPr>
          </a:p>
        </p:txBody>
      </p:sp>
      <p:sp>
        <p:nvSpPr>
          <p:cNvPr id="3" name="CuadroTexto 2">
            <a:extLst>
              <a:ext uri="{FF2B5EF4-FFF2-40B4-BE49-F238E27FC236}">
                <a16:creationId xmlns:a16="http://schemas.microsoft.com/office/drawing/2014/main" id="{2583A627-4E2D-F10B-C6B1-7B14B4CC56CE}"/>
              </a:ext>
            </a:extLst>
          </p:cNvPr>
          <p:cNvSpPr txBox="1"/>
          <p:nvPr/>
        </p:nvSpPr>
        <p:spPr>
          <a:xfrm>
            <a:off x="492826" y="5949538"/>
            <a:ext cx="3384468" cy="307777"/>
          </a:xfrm>
          <a:prstGeom prst="rect">
            <a:avLst/>
          </a:prstGeom>
          <a:noFill/>
        </p:spPr>
        <p:txBody>
          <a:bodyPr wrap="square" rtlCol="0">
            <a:spAutoFit/>
          </a:bodyPr>
          <a:lstStyle/>
          <a:p>
            <a:r>
              <a:rPr lang="es-ES" sz="1400" b="1" dirty="0"/>
              <a:t>Reference</a:t>
            </a:r>
            <a:r>
              <a:rPr lang="es-ES" sz="1400" dirty="0"/>
              <a:t>: </a:t>
            </a:r>
            <a:r>
              <a:rPr lang="es-ES" sz="1400" dirty="0" err="1">
                <a:hlinkClick r:id="rId3"/>
              </a:rPr>
              <a:t>Learn</a:t>
            </a:r>
            <a:r>
              <a:rPr lang="es-ES" sz="1400" dirty="0">
                <a:hlinkClick r:id="rId3"/>
              </a:rPr>
              <a:t> C++ | </a:t>
            </a:r>
            <a:r>
              <a:rPr lang="es-ES" sz="1400" dirty="0" err="1">
                <a:hlinkClick r:id="rId3"/>
              </a:rPr>
              <a:t>Codecademy</a:t>
            </a:r>
            <a:endParaRPr lang="es-ES" sz="1400" dirty="0"/>
          </a:p>
        </p:txBody>
      </p:sp>
    </p:spTree>
    <p:extLst>
      <p:ext uri="{BB962C8B-B14F-4D97-AF65-F5344CB8AC3E}">
        <p14:creationId xmlns:p14="http://schemas.microsoft.com/office/powerpoint/2010/main" val="3892469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07E9-C229-8B4D-5305-3C258006C43A}"/>
              </a:ext>
            </a:extLst>
          </p:cNvPr>
          <p:cNvSpPr>
            <a:spLocks noGrp="1"/>
          </p:cNvSpPr>
          <p:nvPr>
            <p:ph type="title"/>
          </p:nvPr>
        </p:nvSpPr>
        <p:spPr/>
        <p:txBody>
          <a:bodyPr/>
          <a:lstStyle/>
          <a:p>
            <a:r>
              <a:rPr lang="en-GB" dirty="0"/>
              <a:t>While loops: list iteration</a:t>
            </a:r>
            <a:endParaRPr lang="en-CH" dirty="0"/>
          </a:p>
        </p:txBody>
      </p:sp>
      <p:sp>
        <p:nvSpPr>
          <p:cNvPr id="3" name="Content Placeholder 2">
            <a:extLst>
              <a:ext uri="{FF2B5EF4-FFF2-40B4-BE49-F238E27FC236}">
                <a16:creationId xmlns:a16="http://schemas.microsoft.com/office/drawing/2014/main" id="{661C3141-16DA-864E-0F78-D4C63F3CEDF0}"/>
              </a:ext>
            </a:extLst>
          </p:cNvPr>
          <p:cNvSpPr>
            <a:spLocks noGrp="1"/>
          </p:cNvSpPr>
          <p:nvPr>
            <p:ph idx="1"/>
          </p:nvPr>
        </p:nvSpPr>
        <p:spPr/>
        <p:txBody>
          <a:bodyPr/>
          <a:lstStyle/>
          <a:p>
            <a:r>
              <a:rPr lang="en-GB" dirty="0"/>
              <a:t>A while loop can be used to iterate through a list.</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8B8670F0-2265-CC7A-8B69-529C3CFC3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30" y="3241040"/>
            <a:ext cx="9945220" cy="2423018"/>
          </a:xfrm>
          <a:prstGeom prst="rect">
            <a:avLst/>
          </a:prstGeom>
        </p:spPr>
      </p:pic>
      <p:sp>
        <p:nvSpPr>
          <p:cNvPr id="6" name="TextBox 5">
            <a:extLst>
              <a:ext uri="{FF2B5EF4-FFF2-40B4-BE49-F238E27FC236}">
                <a16:creationId xmlns:a16="http://schemas.microsoft.com/office/drawing/2014/main" id="{944B73CE-2847-96D8-F069-27379278C624}"/>
              </a:ext>
            </a:extLst>
          </p:cNvPr>
          <p:cNvSpPr txBox="1"/>
          <p:nvPr/>
        </p:nvSpPr>
        <p:spPr>
          <a:xfrm>
            <a:off x="6979920" y="2479040"/>
            <a:ext cx="14630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005012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1D40FB4-B5EA-911B-B962-97BD19CA9E8F}"/>
              </a:ext>
            </a:extLst>
          </p:cNvPr>
          <p:cNvSpPr>
            <a:spLocks noGrp="1"/>
          </p:cNvSpPr>
          <p:nvPr>
            <p:ph type="title"/>
          </p:nvPr>
        </p:nvSpPr>
        <p:spPr>
          <a:xfrm>
            <a:off x="3327722" y="777240"/>
            <a:ext cx="5782804" cy="2493876"/>
          </a:xfrm>
        </p:spPr>
        <p:txBody>
          <a:bodyPr anchor="b">
            <a:normAutofit/>
          </a:bodyPr>
          <a:lstStyle/>
          <a:p>
            <a:pPr algn="ctr"/>
            <a:r>
              <a:rPr lang="en-GB" sz="4400"/>
              <a:t>2. Debbuging</a:t>
            </a:r>
            <a:endParaRPr lang="en-CH" sz="4400"/>
          </a:p>
        </p:txBody>
      </p:sp>
      <p:sp>
        <p:nvSpPr>
          <p:cNvPr id="3" name="Content Placeholder 2">
            <a:extLst>
              <a:ext uri="{FF2B5EF4-FFF2-40B4-BE49-F238E27FC236}">
                <a16:creationId xmlns:a16="http://schemas.microsoft.com/office/drawing/2014/main" id="{856648C8-5937-DC22-1836-F15A93297383}"/>
              </a:ext>
            </a:extLst>
          </p:cNvPr>
          <p:cNvSpPr>
            <a:spLocks noGrp="1"/>
          </p:cNvSpPr>
          <p:nvPr>
            <p:ph idx="1"/>
          </p:nvPr>
        </p:nvSpPr>
        <p:spPr>
          <a:xfrm>
            <a:off x="3327722" y="3429000"/>
            <a:ext cx="5782804" cy="2333562"/>
          </a:xfrm>
        </p:spPr>
        <p:txBody>
          <a:bodyPr anchor="t">
            <a:normAutofit/>
          </a:bodyPr>
          <a:lstStyle/>
          <a:p>
            <a:pPr algn="ctr"/>
            <a:r>
              <a:rPr lang="en-GB" sz="1800" dirty="0"/>
              <a:t>Naming Conventions</a:t>
            </a:r>
          </a:p>
          <a:p>
            <a:pPr algn="ctr"/>
            <a:r>
              <a:rPr lang="en-GB" sz="1800" dirty="0"/>
              <a:t>Debugging</a:t>
            </a:r>
          </a:p>
          <a:p>
            <a:pPr marL="0" indent="0" algn="ctr">
              <a:buNone/>
            </a:pP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009932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C48E-FBF4-40A4-04E1-59A1B5E60028}"/>
              </a:ext>
            </a:extLst>
          </p:cNvPr>
          <p:cNvSpPr>
            <a:spLocks noGrp="1"/>
          </p:cNvSpPr>
          <p:nvPr>
            <p:ph type="title"/>
          </p:nvPr>
        </p:nvSpPr>
        <p:spPr/>
        <p:txBody>
          <a:bodyPr/>
          <a:lstStyle/>
          <a:p>
            <a:r>
              <a:rPr lang="en-GB" dirty="0"/>
              <a:t>Naming Conventions</a:t>
            </a:r>
            <a:endParaRPr lang="en-CH" dirty="0"/>
          </a:p>
        </p:txBody>
      </p:sp>
      <p:sp>
        <p:nvSpPr>
          <p:cNvPr id="3" name="Content Placeholder 2">
            <a:extLst>
              <a:ext uri="{FF2B5EF4-FFF2-40B4-BE49-F238E27FC236}">
                <a16:creationId xmlns:a16="http://schemas.microsoft.com/office/drawing/2014/main" id="{32943231-D29D-BDA9-5A19-4943A4828D1B}"/>
              </a:ext>
            </a:extLst>
          </p:cNvPr>
          <p:cNvSpPr>
            <a:spLocks noGrp="1"/>
          </p:cNvSpPr>
          <p:nvPr>
            <p:ph idx="1"/>
          </p:nvPr>
        </p:nvSpPr>
        <p:spPr/>
        <p:txBody>
          <a:bodyPr/>
          <a:lstStyle/>
          <a:p>
            <a:r>
              <a:rPr lang="en-GB" dirty="0"/>
              <a:t>Naming convention is a set of rules for choosing names of functions and variables. It’s basically </a:t>
            </a:r>
            <a:r>
              <a:rPr lang="en-GB" b="1" dirty="0">
                <a:solidFill>
                  <a:schemeClr val="accent2">
                    <a:lumMod val="60000"/>
                    <a:lumOff val="40000"/>
                  </a:schemeClr>
                </a:solidFill>
              </a:rPr>
              <a:t>“programming language grammatical rules”.</a:t>
            </a:r>
          </a:p>
          <a:p>
            <a:r>
              <a:rPr lang="en-GB" dirty="0"/>
              <a:t>Every programming language has different naming conventions. In Python:</a:t>
            </a:r>
          </a:p>
          <a:p>
            <a:pPr marL="0" indent="0">
              <a:buNone/>
            </a:pPr>
            <a:r>
              <a:rPr lang="en-GB" dirty="0"/>
              <a:t>                • No spaces in variable and function names </a:t>
            </a:r>
          </a:p>
          <a:p>
            <a:pPr marL="0" indent="0">
              <a:buNone/>
            </a:pPr>
            <a:r>
              <a:rPr lang="en-GB" dirty="0"/>
              <a:t>                • Variable and function names are in lowercase and _ is used to separate words</a:t>
            </a:r>
          </a:p>
          <a:p>
            <a:pPr marL="0" indent="0">
              <a:buNone/>
            </a:pPr>
            <a:r>
              <a:rPr lang="en-GB" dirty="0"/>
              <a:t>                •  It’s not possible to name a variable with a number</a:t>
            </a:r>
          </a:p>
          <a:p>
            <a:pPr marL="0" indent="0">
              <a:buNone/>
            </a:pPr>
            <a:r>
              <a:rPr lang="en-GB" dirty="0"/>
              <a:t>                </a:t>
            </a:r>
          </a:p>
        </p:txBody>
      </p:sp>
    </p:spTree>
    <p:extLst>
      <p:ext uri="{BB962C8B-B14F-4D97-AF65-F5344CB8AC3E}">
        <p14:creationId xmlns:p14="http://schemas.microsoft.com/office/powerpoint/2010/main" val="3535587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1648-67AB-6A01-4940-CD0AD8B3BCA3}"/>
              </a:ext>
            </a:extLst>
          </p:cNvPr>
          <p:cNvSpPr>
            <a:spLocks noGrp="1"/>
          </p:cNvSpPr>
          <p:nvPr>
            <p:ph type="title"/>
          </p:nvPr>
        </p:nvSpPr>
        <p:spPr/>
        <p:txBody>
          <a:bodyPr/>
          <a:lstStyle/>
          <a:p>
            <a:r>
              <a:rPr lang="en-GB" dirty="0"/>
              <a:t>Naming Conventions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C8E08918-F8EC-C703-5F75-49DA3A0ED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286" y="2058576"/>
            <a:ext cx="9030153" cy="3702144"/>
          </a:xfrm>
        </p:spPr>
      </p:pic>
      <p:sp>
        <p:nvSpPr>
          <p:cNvPr id="6" name="TextBox 5">
            <a:extLst>
              <a:ext uri="{FF2B5EF4-FFF2-40B4-BE49-F238E27FC236}">
                <a16:creationId xmlns:a16="http://schemas.microsoft.com/office/drawing/2014/main" id="{5D309A06-C455-B5D9-F8E9-32E9726A8AB0}"/>
              </a:ext>
            </a:extLst>
          </p:cNvPr>
          <p:cNvSpPr txBox="1"/>
          <p:nvPr/>
        </p:nvSpPr>
        <p:spPr>
          <a:xfrm>
            <a:off x="7670800" y="1188720"/>
            <a:ext cx="13817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26420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CE9E-9E7D-1765-4C80-AEBFC252994D}"/>
              </a:ext>
            </a:extLst>
          </p:cNvPr>
          <p:cNvSpPr>
            <a:spLocks noGrp="1"/>
          </p:cNvSpPr>
          <p:nvPr>
            <p:ph type="title"/>
          </p:nvPr>
        </p:nvSpPr>
        <p:spPr/>
        <p:txBody>
          <a:bodyPr/>
          <a:lstStyle/>
          <a:p>
            <a:r>
              <a:rPr lang="en-GB" dirty="0"/>
              <a:t>Debugging</a:t>
            </a:r>
            <a:endParaRPr lang="en-CH" dirty="0"/>
          </a:p>
        </p:txBody>
      </p:sp>
      <p:sp>
        <p:nvSpPr>
          <p:cNvPr id="3" name="Content Placeholder 2">
            <a:extLst>
              <a:ext uri="{FF2B5EF4-FFF2-40B4-BE49-F238E27FC236}">
                <a16:creationId xmlns:a16="http://schemas.microsoft.com/office/drawing/2014/main" id="{329DE13E-FBB2-35D2-9E3B-B8C51F389E90}"/>
              </a:ext>
            </a:extLst>
          </p:cNvPr>
          <p:cNvSpPr>
            <a:spLocks noGrp="1"/>
          </p:cNvSpPr>
          <p:nvPr>
            <p:ph idx="1"/>
          </p:nvPr>
        </p:nvSpPr>
        <p:spPr>
          <a:xfrm>
            <a:off x="777240" y="1876425"/>
            <a:ext cx="10659110" cy="4351338"/>
          </a:xfrm>
        </p:spPr>
        <p:txBody>
          <a:bodyPr/>
          <a:lstStyle/>
          <a:p>
            <a:pPr marL="0" indent="0">
              <a:buNone/>
            </a:pPr>
            <a:r>
              <a:rPr lang="en-GB" b="1" dirty="0">
                <a:solidFill>
                  <a:schemeClr val="accent2">
                    <a:lumMod val="60000"/>
                    <a:lumOff val="40000"/>
                  </a:schemeClr>
                </a:solidFill>
              </a:rPr>
              <a:t>            Programming is a complex activity</a:t>
            </a:r>
          </a:p>
          <a:p>
            <a:pPr marL="0" indent="0">
              <a:buNone/>
            </a:pPr>
            <a:r>
              <a:rPr lang="en-GB" dirty="0"/>
              <a:t>             • Mistakes happen all the time</a:t>
            </a:r>
          </a:p>
          <a:p>
            <a:pPr marL="0" indent="0">
              <a:buNone/>
            </a:pPr>
            <a:r>
              <a:rPr lang="en-GB" dirty="0"/>
              <a:t>             • A mistake made in programming is called a bug</a:t>
            </a:r>
          </a:p>
          <a:p>
            <a:pPr marL="0" indent="0">
              <a:buNone/>
            </a:pPr>
            <a:r>
              <a:rPr lang="en-GB" dirty="0"/>
              <a:t>             • The process of finding and resolving bugs is called debugging</a:t>
            </a:r>
          </a:p>
          <a:p>
            <a:pPr marL="0" indent="0">
              <a:buNone/>
            </a:pPr>
            <a:endParaRPr lang="en-GB" dirty="0"/>
          </a:p>
          <a:p>
            <a:pPr marL="0" indent="0">
              <a:buNone/>
            </a:pPr>
            <a:r>
              <a:rPr lang="en-GB" b="1" dirty="0">
                <a:solidFill>
                  <a:schemeClr val="accent2">
                    <a:lumMod val="60000"/>
                    <a:lumOff val="40000"/>
                  </a:schemeClr>
                </a:solidFill>
              </a:rPr>
              <a:t>Debugging techniques</a:t>
            </a:r>
          </a:p>
          <a:p>
            <a:r>
              <a:rPr lang="en-GB" dirty="0"/>
              <a:t>Reading code</a:t>
            </a:r>
          </a:p>
          <a:p>
            <a:r>
              <a:rPr lang="en-GB" dirty="0"/>
              <a:t>Print variables with print() to examine values (a poor man’s debugger)</a:t>
            </a:r>
          </a:p>
          <a:p>
            <a:r>
              <a:rPr lang="en-GB" dirty="0"/>
              <a:t>Go through the program step by step -&gt; Debugger!</a:t>
            </a:r>
          </a:p>
          <a:p>
            <a:pPr marL="0" indent="0">
              <a:buNone/>
            </a:pPr>
            <a:endParaRPr lang="en-CH" dirty="0"/>
          </a:p>
        </p:txBody>
      </p:sp>
      <p:pic>
        <p:nvPicPr>
          <p:cNvPr id="5" name="Graphic 4" descr="Beetle outline">
            <a:extLst>
              <a:ext uri="{FF2B5EF4-FFF2-40B4-BE49-F238E27FC236}">
                <a16:creationId xmlns:a16="http://schemas.microsoft.com/office/drawing/2014/main" id="{C1A1C054-838A-4F80-90E9-F25641264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8239" y="1351280"/>
            <a:ext cx="1419225" cy="1419225"/>
          </a:xfrm>
          <a:prstGeom prst="rect">
            <a:avLst/>
          </a:prstGeom>
        </p:spPr>
      </p:pic>
      <p:pic>
        <p:nvPicPr>
          <p:cNvPr id="7" name="Graphic 6" descr="Bug spray with solid fill">
            <a:extLst>
              <a:ext uri="{FF2B5EF4-FFF2-40B4-BE49-F238E27FC236}">
                <a16:creationId xmlns:a16="http://schemas.microsoft.com/office/drawing/2014/main" id="{E6F28272-D26C-40A6-09B1-9B4122DA0A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9681" y="4407536"/>
            <a:ext cx="1419224" cy="1419224"/>
          </a:xfrm>
          <a:prstGeom prst="rect">
            <a:avLst/>
          </a:prstGeom>
        </p:spPr>
      </p:pic>
    </p:spTree>
    <p:extLst>
      <p:ext uri="{BB962C8B-B14F-4D97-AF65-F5344CB8AC3E}">
        <p14:creationId xmlns:p14="http://schemas.microsoft.com/office/powerpoint/2010/main" val="325606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oloured pencils in box">
            <a:extLst>
              <a:ext uri="{FF2B5EF4-FFF2-40B4-BE49-F238E27FC236}">
                <a16:creationId xmlns:a16="http://schemas.microsoft.com/office/drawing/2014/main" id="{32D4F26E-749F-AF6D-91E2-BF0A46B55479}"/>
              </a:ext>
            </a:extLst>
          </p:cNvPr>
          <p:cNvPicPr>
            <a:picLocks noChangeAspect="1"/>
          </p:cNvPicPr>
          <p:nvPr/>
        </p:nvPicPr>
        <p:blipFill rotWithShape="1">
          <a:blip r:embed="rId2">
            <a:alphaModFix/>
          </a:blip>
          <a:srcRect t="19833" b="284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8437B-3C5F-2224-68D5-6B222EEBFCCD}"/>
              </a:ext>
            </a:extLst>
          </p:cNvPr>
          <p:cNvSpPr>
            <a:spLocks noGrp="1"/>
          </p:cNvSpPr>
          <p:nvPr>
            <p:ph type="title"/>
          </p:nvPr>
        </p:nvSpPr>
        <p:spPr>
          <a:xfrm>
            <a:off x="964158" y="2806638"/>
            <a:ext cx="7207683" cy="1515091"/>
          </a:xfrm>
        </p:spPr>
        <p:txBody>
          <a:bodyPr vert="horz" lIns="91440" tIns="45720" rIns="91440" bIns="45720" rtlCol="0" anchor="b">
            <a:normAutofit fontScale="90000"/>
          </a:bodyPr>
          <a:lstStyle/>
          <a:p>
            <a:r>
              <a:rPr lang="en-US" sz="6000" dirty="0">
                <a:solidFill>
                  <a:srgbClr val="FFFFFF"/>
                </a:solidFill>
              </a:rPr>
              <a:t>Exercises day 3</a:t>
            </a:r>
            <a:br>
              <a:rPr lang="en-US" sz="6000" dirty="0">
                <a:solidFill>
                  <a:srgbClr val="FFFFFF"/>
                </a:solidFill>
              </a:rPr>
            </a:br>
            <a:br>
              <a:rPr lang="en-US" sz="6000" dirty="0">
                <a:solidFill>
                  <a:srgbClr val="FFFFFF"/>
                </a:solidFill>
              </a:rPr>
            </a:br>
            <a:endParaRPr lang="en-US" sz="6000" dirty="0">
              <a:solidFill>
                <a:srgbClr val="FFFFFF"/>
              </a:solidFill>
            </a:endParaRPr>
          </a:p>
        </p:txBody>
      </p:sp>
      <p:sp>
        <p:nvSpPr>
          <p:cNvPr id="34" name="Oval 33">
            <a:extLst>
              <a:ext uri="{FF2B5EF4-FFF2-40B4-BE49-F238E27FC236}">
                <a16:creationId xmlns:a16="http://schemas.microsoft.com/office/drawing/2014/main" id="{9150435D-CA82-40CE-954B-EAF77FB12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03110" y="2889102"/>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84E378-44EE-43CF-80E1-ECE2AF785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685100" y="368981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8606AA2-E69C-4A42-8D9F-E9747752D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964111" y="450803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56DBB4-69C9-48F4-94E5-3F0B9E8D7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58942" y="5508464"/>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E76EB-531B-4745-BE92-4AE3CFF5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784590" y="5222789"/>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3">
            <a:extLst>
              <a:ext uri="{FF2B5EF4-FFF2-40B4-BE49-F238E27FC236}">
                <a16:creationId xmlns:a16="http://schemas.microsoft.com/office/drawing/2014/main" id="{DC16CFC8-F3C3-4765-9768-9F10E6B53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48330" y="56395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5">
            <a:extLst>
              <a:ext uri="{FF2B5EF4-FFF2-40B4-BE49-F238E27FC236}">
                <a16:creationId xmlns:a16="http://schemas.microsoft.com/office/drawing/2014/main" id="{F868898F-D22E-4E6A-8DD3-FE24FF0F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370" y="579607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7">
            <a:extLst>
              <a:ext uri="{FF2B5EF4-FFF2-40B4-BE49-F238E27FC236}">
                <a16:creationId xmlns:a16="http://schemas.microsoft.com/office/drawing/2014/main" id="{21B65DAB-5A32-48EC-A4A4-64E6D1CD0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464029" y="603142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9">
            <a:extLst>
              <a:ext uri="{FF2B5EF4-FFF2-40B4-BE49-F238E27FC236}">
                <a16:creationId xmlns:a16="http://schemas.microsoft.com/office/drawing/2014/main" id="{08EC2A46-C18F-4863-B4EB-B7B873FD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88354" y="5602414"/>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51">
            <a:extLst>
              <a:ext uri="{FF2B5EF4-FFF2-40B4-BE49-F238E27FC236}">
                <a16:creationId xmlns:a16="http://schemas.microsoft.com/office/drawing/2014/main" id="{CE8EA60C-5FEB-439D-82C1-E1A33B9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85463" y="6119667"/>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53">
            <a:extLst>
              <a:ext uri="{FF2B5EF4-FFF2-40B4-BE49-F238E27FC236}">
                <a16:creationId xmlns:a16="http://schemas.microsoft.com/office/drawing/2014/main" id="{4BD9DC6E-71EF-4302-BD87-C70C8AFC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42637" y="6605011"/>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5">
            <a:extLst>
              <a:ext uri="{FF2B5EF4-FFF2-40B4-BE49-F238E27FC236}">
                <a16:creationId xmlns:a16="http://schemas.microsoft.com/office/drawing/2014/main" id="{71CABA3D-675F-405D-9552-216F2DDD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23926" y="661122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 red pin is pinned on a calendar date">
            <a:extLst>
              <a:ext uri="{FF2B5EF4-FFF2-40B4-BE49-F238E27FC236}">
                <a16:creationId xmlns:a16="http://schemas.microsoft.com/office/drawing/2014/main" id="{19F6A5B0-C9ED-566A-3E43-CD810E88A2ED}"/>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F3833-2D1F-B30F-2ACD-29136DC73103}"/>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Day 4</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7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4</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Basics of Reading and Writing Files</a:t>
            </a:r>
          </a:p>
          <a:p>
            <a:pPr algn="ctr"/>
            <a:r>
              <a:rPr lang="en-GB" sz="1800" dirty="0"/>
              <a:t>Pandas</a:t>
            </a:r>
          </a:p>
          <a:p>
            <a:pPr algn="ctr"/>
            <a:r>
              <a:rPr lang="en-GB" sz="1800" dirty="0"/>
              <a:t>Matplotlib</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06566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C546245-E1AA-F768-F542-67D23400BF6D}"/>
              </a:ext>
            </a:extLst>
          </p:cNvPr>
          <p:cNvSpPr>
            <a:spLocks noGrp="1"/>
          </p:cNvSpPr>
          <p:nvPr>
            <p:ph type="title"/>
          </p:nvPr>
        </p:nvSpPr>
        <p:spPr>
          <a:xfrm>
            <a:off x="3327722" y="777240"/>
            <a:ext cx="5782804" cy="2493876"/>
          </a:xfrm>
        </p:spPr>
        <p:txBody>
          <a:bodyPr anchor="b">
            <a:normAutofit/>
          </a:bodyPr>
          <a:lstStyle/>
          <a:p>
            <a:pPr algn="ctr"/>
            <a:r>
              <a:rPr lang="en-GB" sz="4400" dirty="0"/>
              <a:t>1. Reading and Writing Files</a:t>
            </a:r>
            <a:endParaRPr lang="en-CH" sz="44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3312056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2975</TotalTime>
  <Words>3235</Words>
  <Application>Microsoft Office PowerPoint</Application>
  <PresentationFormat>Panorámica</PresentationFormat>
  <Paragraphs>497</Paragraphs>
  <Slides>105</Slides>
  <Notes>0</Notes>
  <HiddenSlides>0</HiddenSlides>
  <MMClips>5</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105</vt:i4>
      </vt:variant>
    </vt:vector>
  </HeadingPairs>
  <TitlesOfParts>
    <vt:vector size="111" baseType="lpstr">
      <vt:lpstr>Arial</vt:lpstr>
      <vt:lpstr>AvenirNext LT Pro Medium</vt:lpstr>
      <vt:lpstr>Calibri</vt:lpstr>
      <vt:lpstr>Gill Sans Nova</vt:lpstr>
      <vt:lpstr>Wingdings</vt:lpstr>
      <vt:lpstr>ConfettiVTI</vt:lpstr>
      <vt:lpstr>Python Basics</vt:lpstr>
      <vt:lpstr>TABLE OF CONTENTS</vt:lpstr>
      <vt:lpstr>DAY 1</vt:lpstr>
      <vt:lpstr>1. General Introduction</vt:lpstr>
      <vt:lpstr>About me</vt:lpstr>
      <vt:lpstr>Presentación de PowerPoint</vt:lpstr>
      <vt:lpstr>Learning Objectives</vt:lpstr>
      <vt:lpstr>Tips for this course</vt:lpstr>
      <vt:lpstr>2. Introduction to programming</vt:lpstr>
      <vt:lpstr>What is Computer Science?</vt:lpstr>
      <vt:lpstr>What is computational thinking?</vt:lpstr>
      <vt:lpstr>What are programming languages?</vt:lpstr>
      <vt:lpstr>Presentación de PowerPoint</vt:lpstr>
      <vt:lpstr>3. Python Syntax</vt:lpstr>
      <vt:lpstr>Programming languages also have syntax</vt:lpstr>
      <vt:lpstr> Why Python?</vt:lpstr>
      <vt:lpstr>Python Interpreters</vt:lpstr>
      <vt:lpstr>Run python scripts with Jupyter Notebooks</vt:lpstr>
      <vt:lpstr>Python likes text, but also numbers.</vt:lpstr>
      <vt:lpstr>4. Data Types</vt:lpstr>
      <vt:lpstr>Data types</vt:lpstr>
      <vt:lpstr>Presentación de PowerPoint</vt:lpstr>
      <vt:lpstr>Question for the class</vt:lpstr>
      <vt:lpstr>Variables</vt:lpstr>
      <vt:lpstr>Examples of variables</vt:lpstr>
      <vt:lpstr>Variables and values can be combined</vt:lpstr>
      <vt:lpstr>… but some names are already taken!</vt:lpstr>
      <vt:lpstr>Operators</vt:lpstr>
      <vt:lpstr>Arithmetic Operators</vt:lpstr>
      <vt:lpstr>Let’s try it out!</vt:lpstr>
      <vt:lpstr>Presentación de PowerPoint</vt:lpstr>
      <vt:lpstr>Comments</vt:lpstr>
      <vt:lpstr>Exercises Day 1</vt:lpstr>
      <vt:lpstr>Presentación de PowerPoint</vt:lpstr>
      <vt:lpstr>Day 2</vt:lpstr>
      <vt:lpstr>1. Data Structures</vt:lpstr>
      <vt:lpstr>Python 0 indexing: an introduction</vt:lpstr>
      <vt:lpstr>Presentación de PowerPoint</vt:lpstr>
      <vt:lpstr>Lists []</vt:lpstr>
      <vt:lpstr>Creating Lists</vt:lpstr>
      <vt:lpstr>Creating lists</vt:lpstr>
      <vt:lpstr>Creating lists</vt:lpstr>
      <vt:lpstr>Accessing Lists</vt:lpstr>
      <vt:lpstr>Length</vt:lpstr>
      <vt:lpstr>Changing elements in a list</vt:lpstr>
      <vt:lpstr>Adding elements in a list</vt:lpstr>
      <vt:lpstr>Concatenate lists</vt:lpstr>
      <vt:lpstr>Slices</vt:lpstr>
      <vt:lpstr>Immutables: Tuples and Strings</vt:lpstr>
      <vt:lpstr>Strings</vt:lpstr>
      <vt:lpstr>Dictionaries {}</vt:lpstr>
      <vt:lpstr>Dictionaries</vt:lpstr>
      <vt:lpstr>Dictionaries</vt:lpstr>
      <vt:lpstr>Dictionaries</vt:lpstr>
      <vt:lpstr>Dictionaries: deleting entries</vt:lpstr>
      <vt:lpstr>Dictionaries: number of entries</vt:lpstr>
      <vt:lpstr>2. Methods </vt:lpstr>
      <vt:lpstr>Python: Object Oriented Programming</vt:lpstr>
      <vt:lpstr>What is a method?</vt:lpstr>
      <vt:lpstr>Adding elements in a list</vt:lpstr>
      <vt:lpstr>Split()</vt:lpstr>
      <vt:lpstr>Strip()</vt:lpstr>
      <vt:lpstr>Join()</vt:lpstr>
      <vt:lpstr>Index(), find()</vt:lpstr>
      <vt:lpstr>Presentación de PowerPoint</vt:lpstr>
      <vt:lpstr>Day 3 </vt:lpstr>
      <vt:lpstr>Day 3</vt:lpstr>
      <vt:lpstr>3. Functions</vt:lpstr>
      <vt:lpstr>Functions in Python</vt:lpstr>
      <vt:lpstr>Build-In Functions</vt:lpstr>
      <vt:lpstr>Examples of Built-in Functions in Python</vt:lpstr>
      <vt:lpstr>Type Convertions</vt:lpstr>
      <vt:lpstr>User defined Functions</vt:lpstr>
      <vt:lpstr>Parameters</vt:lpstr>
      <vt:lpstr>Presentación de PowerPoint</vt:lpstr>
      <vt:lpstr> User Functions with Return Values: return </vt:lpstr>
      <vt:lpstr>Boolean Return Values</vt:lpstr>
      <vt:lpstr>2. Control Flow</vt:lpstr>
      <vt:lpstr>Conditionals: if/else/elif </vt:lpstr>
      <vt:lpstr>Presentación de PowerPoint</vt:lpstr>
      <vt:lpstr>Let’s practice!</vt:lpstr>
      <vt:lpstr>Chained Conditionals</vt:lpstr>
      <vt:lpstr>Nested Conditionals</vt:lpstr>
      <vt:lpstr>Nested Conditionals</vt:lpstr>
      <vt:lpstr>Booleans in Conditional Statements</vt:lpstr>
      <vt:lpstr>Iteration: for/while</vt:lpstr>
      <vt:lpstr>For loops</vt:lpstr>
      <vt:lpstr>  While loops</vt:lpstr>
      <vt:lpstr>While</vt:lpstr>
      <vt:lpstr>A clear example: PIN passwords</vt:lpstr>
      <vt:lpstr>While loops: list iteration</vt:lpstr>
      <vt:lpstr>2. Debbuging</vt:lpstr>
      <vt:lpstr>Naming Conventions</vt:lpstr>
      <vt:lpstr>Naming Conventions</vt:lpstr>
      <vt:lpstr>Debugging</vt:lpstr>
      <vt:lpstr>Exercises day 3  </vt:lpstr>
      <vt:lpstr>Day 4</vt:lpstr>
      <vt:lpstr>Day 4</vt:lpstr>
      <vt:lpstr>1. Reading and Writing Files</vt:lpstr>
      <vt:lpstr>Reading and Writing Files</vt:lpstr>
      <vt:lpstr>Different reading modes</vt:lpstr>
      <vt:lpstr>Pandas</vt:lpstr>
      <vt:lpstr>Matplotlib</vt:lpstr>
      <vt:lpstr>Exercises Day 4 1. Reading and Writing Files 2. Learning how to do visualizations with Matplotlib</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dc:title>
  <dc:creator>Elena Fernandez</dc:creator>
  <cp:lastModifiedBy>Elena Fernandez Fernandez</cp:lastModifiedBy>
  <cp:revision>67</cp:revision>
  <dcterms:created xsi:type="dcterms:W3CDTF">2023-03-12T15:47:38Z</dcterms:created>
  <dcterms:modified xsi:type="dcterms:W3CDTF">2025-03-20T20:39:52Z</dcterms:modified>
</cp:coreProperties>
</file>